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53" r:id="rId3"/>
  </p:sldMasterIdLst>
  <p:notesMasterIdLst>
    <p:notesMasterId r:id="rId24"/>
  </p:notesMasterIdLst>
  <p:handoutMasterIdLst>
    <p:handoutMasterId r:id="rId25"/>
  </p:handoutMasterIdLst>
  <p:sldIdLst>
    <p:sldId id="473" r:id="rId4"/>
    <p:sldId id="464" r:id="rId5"/>
    <p:sldId id="465" r:id="rId6"/>
    <p:sldId id="466" r:id="rId7"/>
    <p:sldId id="468" r:id="rId8"/>
    <p:sldId id="470" r:id="rId9"/>
    <p:sldId id="474" r:id="rId10"/>
    <p:sldId id="459" r:id="rId11"/>
    <p:sldId id="460" r:id="rId12"/>
    <p:sldId id="461" r:id="rId13"/>
    <p:sldId id="462" r:id="rId14"/>
    <p:sldId id="463" r:id="rId15"/>
    <p:sldId id="427" r:id="rId16"/>
    <p:sldId id="449" r:id="rId17"/>
    <p:sldId id="358" r:id="rId18"/>
    <p:sldId id="450" r:id="rId19"/>
    <p:sldId id="475" r:id="rId20"/>
    <p:sldId id="451" r:id="rId21"/>
    <p:sldId id="452" r:id="rId22"/>
    <p:sldId id="275" r:id="rId23"/>
  </p:sldIdLst>
  <p:sldSz cx="6858000" cy="9144000" type="screen4x3"/>
  <p:notesSz cx="7315200" cy="9601200"/>
  <p:defaultTextStyle>
    <a:defPPr>
      <a:defRPr lang="en-US"/>
    </a:defPPr>
    <a:lvl1pPr algn="l" rtl="0" fontAlgn="base">
      <a:spcBef>
        <a:spcPct val="0"/>
      </a:spcBef>
      <a:spcAft>
        <a:spcPct val="0"/>
      </a:spcAft>
      <a:defRPr sz="1600" kern="1200">
        <a:solidFill>
          <a:schemeClr val="tx1"/>
        </a:solidFill>
        <a:latin typeface="Calibri" pitchFamily="34" charset="0"/>
        <a:ea typeface="+mn-ea"/>
        <a:cs typeface="+mn-cs"/>
      </a:defRPr>
    </a:lvl1pPr>
    <a:lvl2pPr marL="457200" algn="l" rtl="0" fontAlgn="base">
      <a:spcBef>
        <a:spcPct val="0"/>
      </a:spcBef>
      <a:spcAft>
        <a:spcPct val="0"/>
      </a:spcAft>
      <a:defRPr sz="1600" kern="1200">
        <a:solidFill>
          <a:schemeClr val="tx1"/>
        </a:solidFill>
        <a:latin typeface="Calibri" pitchFamily="34" charset="0"/>
        <a:ea typeface="+mn-ea"/>
        <a:cs typeface="+mn-cs"/>
      </a:defRPr>
    </a:lvl2pPr>
    <a:lvl3pPr marL="914400" algn="l" rtl="0" fontAlgn="base">
      <a:spcBef>
        <a:spcPct val="0"/>
      </a:spcBef>
      <a:spcAft>
        <a:spcPct val="0"/>
      </a:spcAft>
      <a:defRPr sz="1600" kern="1200">
        <a:solidFill>
          <a:schemeClr val="tx1"/>
        </a:solidFill>
        <a:latin typeface="Calibri" pitchFamily="34" charset="0"/>
        <a:ea typeface="+mn-ea"/>
        <a:cs typeface="+mn-cs"/>
      </a:defRPr>
    </a:lvl3pPr>
    <a:lvl4pPr marL="1371600" algn="l" rtl="0" fontAlgn="base">
      <a:spcBef>
        <a:spcPct val="0"/>
      </a:spcBef>
      <a:spcAft>
        <a:spcPct val="0"/>
      </a:spcAft>
      <a:defRPr sz="1600" kern="1200">
        <a:solidFill>
          <a:schemeClr val="tx1"/>
        </a:solidFill>
        <a:latin typeface="Calibri" pitchFamily="34" charset="0"/>
        <a:ea typeface="+mn-ea"/>
        <a:cs typeface="+mn-cs"/>
      </a:defRPr>
    </a:lvl4pPr>
    <a:lvl5pPr marL="1828800" algn="l" rtl="0" fontAlgn="base">
      <a:spcBef>
        <a:spcPct val="0"/>
      </a:spcBef>
      <a:spcAft>
        <a:spcPct val="0"/>
      </a:spcAft>
      <a:defRPr sz="1600" kern="1200">
        <a:solidFill>
          <a:schemeClr val="tx1"/>
        </a:solidFill>
        <a:latin typeface="Calibri" pitchFamily="34" charset="0"/>
        <a:ea typeface="+mn-ea"/>
        <a:cs typeface="+mn-cs"/>
      </a:defRPr>
    </a:lvl5pPr>
    <a:lvl6pPr marL="2286000" algn="l" defTabSz="914400" rtl="0" eaLnBrk="1" latinLnBrk="0" hangingPunct="1">
      <a:defRPr sz="1600" kern="1200">
        <a:solidFill>
          <a:schemeClr val="tx1"/>
        </a:solidFill>
        <a:latin typeface="Calibri" pitchFamily="34" charset="0"/>
        <a:ea typeface="+mn-ea"/>
        <a:cs typeface="+mn-cs"/>
      </a:defRPr>
    </a:lvl6pPr>
    <a:lvl7pPr marL="2743200" algn="l" defTabSz="914400" rtl="0" eaLnBrk="1" latinLnBrk="0" hangingPunct="1">
      <a:defRPr sz="1600" kern="1200">
        <a:solidFill>
          <a:schemeClr val="tx1"/>
        </a:solidFill>
        <a:latin typeface="Calibri" pitchFamily="34" charset="0"/>
        <a:ea typeface="+mn-ea"/>
        <a:cs typeface="+mn-cs"/>
      </a:defRPr>
    </a:lvl7pPr>
    <a:lvl8pPr marL="3200400" algn="l" defTabSz="914400" rtl="0" eaLnBrk="1" latinLnBrk="0" hangingPunct="1">
      <a:defRPr sz="1600" kern="1200">
        <a:solidFill>
          <a:schemeClr val="tx1"/>
        </a:solidFill>
        <a:latin typeface="Calibri" pitchFamily="34" charset="0"/>
        <a:ea typeface="+mn-ea"/>
        <a:cs typeface="+mn-cs"/>
      </a:defRPr>
    </a:lvl8pPr>
    <a:lvl9pPr marL="3657600" algn="l" defTabSz="914400" rtl="0" eaLnBrk="1" latinLnBrk="0" hangingPunct="1">
      <a:defRPr sz="1600"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111"/>
    <a:srgbClr val="BC2C14"/>
    <a:srgbClr val="FF643F"/>
    <a:srgbClr val="FF2F2F"/>
    <a:srgbClr val="FF0000"/>
    <a:srgbClr val="3366FF"/>
    <a:srgbClr val="6699FF"/>
    <a:srgbClr val="333333"/>
    <a:srgbClr val="4D4D4D"/>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1" autoAdjust="0"/>
    <p:restoredTop sz="92832" autoAdjust="0"/>
  </p:normalViewPr>
  <p:slideViewPr>
    <p:cSldViewPr>
      <p:cViewPr>
        <p:scale>
          <a:sx n="57" d="100"/>
          <a:sy n="57" d="100"/>
        </p:scale>
        <p:origin x="2184" y="48"/>
      </p:cViewPr>
      <p:guideLst>
        <p:guide orient="horz" pos="2880"/>
        <p:guide pos="2160"/>
      </p:guideLst>
    </p:cSldViewPr>
  </p:slideViewPr>
  <p:notesTextViewPr>
    <p:cViewPr>
      <p:scale>
        <a:sx n="100" d="100"/>
        <a:sy n="100" d="100"/>
      </p:scale>
      <p:origin x="0" y="0"/>
    </p:cViewPr>
  </p:notesTextViewPr>
  <p:sorterViewPr>
    <p:cViewPr>
      <p:scale>
        <a:sx n="66" d="100"/>
        <a:sy n="66" d="100"/>
      </p:scale>
      <p:origin x="0" y="168"/>
    </p:cViewPr>
  </p:sorterViewPr>
  <p:notesViewPr>
    <p:cSldViewPr>
      <p:cViewPr varScale="1">
        <p:scale>
          <a:sx n="50" d="100"/>
          <a:sy n="50" d="100"/>
        </p:scale>
        <p:origin x="-2814" y="-96"/>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9943EE-9940-4628-B5AD-1E1484F2A78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5F11DB2E-9134-4AEA-A8D9-A8B76B1242EF}">
      <dgm:prSet phldrT="[Text]" custT="1"/>
      <dgm:spPr>
        <a:solidFill>
          <a:srgbClr val="FF0000"/>
        </a:solidFill>
      </dgm:spPr>
      <dgm:t>
        <a:bodyPr/>
        <a:lstStyle/>
        <a:p>
          <a:r>
            <a:rPr lang="en-US" sz="1300" dirty="0" smtClean="0">
              <a:solidFill>
                <a:schemeClr val="accent3"/>
              </a:solidFill>
              <a:latin typeface="Calibri" pitchFamily="34" charset="0"/>
              <a:cs typeface="Calibri" pitchFamily="34" charset="0"/>
            </a:rPr>
            <a:t>Value Creation</a:t>
          </a:r>
          <a:endParaRPr lang="en-US" sz="1300" dirty="0">
            <a:solidFill>
              <a:schemeClr val="accent3"/>
            </a:solidFill>
            <a:latin typeface="Calibri" pitchFamily="34" charset="0"/>
            <a:cs typeface="Calibri" pitchFamily="34" charset="0"/>
          </a:endParaRPr>
        </a:p>
      </dgm:t>
    </dgm:pt>
    <dgm:pt modelId="{258D02AA-CD00-47A4-A702-A6C20A5394C8}" type="parTrans" cxnId="{A2DF649D-0932-4D0F-BE0E-124EF4B3AF2A}">
      <dgm:prSet/>
      <dgm:spPr/>
      <dgm:t>
        <a:bodyPr/>
        <a:lstStyle/>
        <a:p>
          <a:endParaRPr lang="en-US" sz="1400">
            <a:latin typeface="Calibri" pitchFamily="34" charset="0"/>
            <a:cs typeface="Calibri" pitchFamily="34" charset="0"/>
          </a:endParaRPr>
        </a:p>
      </dgm:t>
    </dgm:pt>
    <dgm:pt modelId="{D84DED92-ED87-4AEB-83D8-68507217380A}" type="sibTrans" cxnId="{A2DF649D-0932-4D0F-BE0E-124EF4B3AF2A}">
      <dgm:prSet/>
      <dgm:spPr/>
      <dgm:t>
        <a:bodyPr/>
        <a:lstStyle/>
        <a:p>
          <a:endParaRPr lang="en-US" sz="1400">
            <a:latin typeface="Calibri" pitchFamily="34" charset="0"/>
            <a:cs typeface="Calibri" pitchFamily="34" charset="0"/>
          </a:endParaRPr>
        </a:p>
      </dgm:t>
    </dgm:pt>
    <dgm:pt modelId="{BF84F1BA-4A2D-49DD-A489-B866685D4B05}">
      <dgm:prSet phldrT="[Text]" custT="1"/>
      <dgm:spPr>
        <a:solidFill>
          <a:schemeClr val="bg2"/>
        </a:solidFill>
      </dgm:spPr>
      <dgm:t>
        <a:bodyPr/>
        <a:lstStyle/>
        <a:p>
          <a:r>
            <a:rPr lang="en-US" sz="1400" dirty="0" smtClean="0">
              <a:latin typeface="Calibri" pitchFamily="34" charset="0"/>
              <a:cs typeface="Calibri" pitchFamily="34" charset="0"/>
            </a:rPr>
            <a:t>People</a:t>
          </a:r>
          <a:endParaRPr lang="en-US" sz="1400" dirty="0">
            <a:latin typeface="Calibri" pitchFamily="34" charset="0"/>
            <a:cs typeface="Calibri" pitchFamily="34" charset="0"/>
          </a:endParaRPr>
        </a:p>
      </dgm:t>
    </dgm:pt>
    <dgm:pt modelId="{4FAC44A6-6DE8-4C4E-A463-BCF1B2F27AEB}" type="parTrans" cxnId="{3891C964-1739-484B-B110-FF54885436CF}">
      <dgm:prSet/>
      <dgm:spPr/>
      <dgm:t>
        <a:bodyPr/>
        <a:lstStyle/>
        <a:p>
          <a:endParaRPr lang="en-US" sz="1400">
            <a:latin typeface="Calibri" pitchFamily="34" charset="0"/>
            <a:cs typeface="Calibri" pitchFamily="34" charset="0"/>
          </a:endParaRPr>
        </a:p>
      </dgm:t>
    </dgm:pt>
    <dgm:pt modelId="{BE5AD84A-0A72-4ADB-BDC8-445160625833}" type="sibTrans" cxnId="{3891C964-1739-484B-B110-FF54885436CF}">
      <dgm:prSet/>
      <dgm:spPr/>
      <dgm:t>
        <a:bodyPr/>
        <a:lstStyle/>
        <a:p>
          <a:endParaRPr lang="en-US" sz="1400">
            <a:latin typeface="Calibri" pitchFamily="34" charset="0"/>
            <a:cs typeface="Calibri" pitchFamily="34" charset="0"/>
          </a:endParaRPr>
        </a:p>
      </dgm:t>
    </dgm:pt>
    <dgm:pt modelId="{5943B9B7-0413-4600-AC43-E250FCA49F79}">
      <dgm:prSet phldrT="[Text]" custT="1"/>
      <dgm:spPr>
        <a:solidFill>
          <a:schemeClr val="bg2"/>
        </a:solidFill>
      </dgm:spPr>
      <dgm:t>
        <a:bodyPr/>
        <a:lstStyle/>
        <a:p>
          <a:r>
            <a:rPr lang="en-US" sz="1400" dirty="0" smtClean="0">
              <a:latin typeface="Calibri" pitchFamily="34" charset="0"/>
              <a:cs typeface="Calibri" pitchFamily="34" charset="0"/>
            </a:rPr>
            <a:t>Experience</a:t>
          </a:r>
          <a:endParaRPr lang="en-US" sz="1400" dirty="0">
            <a:latin typeface="Calibri" pitchFamily="34" charset="0"/>
            <a:cs typeface="Calibri" pitchFamily="34" charset="0"/>
          </a:endParaRPr>
        </a:p>
      </dgm:t>
    </dgm:pt>
    <dgm:pt modelId="{F5376972-41A0-4B3B-BD20-B62B9239F85A}" type="parTrans" cxnId="{A2754EB2-DECE-456C-91E8-23848195CC9B}">
      <dgm:prSet/>
      <dgm:spPr/>
      <dgm:t>
        <a:bodyPr/>
        <a:lstStyle/>
        <a:p>
          <a:endParaRPr lang="en-US" sz="1400">
            <a:latin typeface="Calibri" pitchFamily="34" charset="0"/>
            <a:cs typeface="Calibri" pitchFamily="34" charset="0"/>
          </a:endParaRPr>
        </a:p>
      </dgm:t>
    </dgm:pt>
    <dgm:pt modelId="{19E90FEC-6AC8-4169-B747-CF7126C824D4}" type="sibTrans" cxnId="{A2754EB2-DECE-456C-91E8-23848195CC9B}">
      <dgm:prSet/>
      <dgm:spPr/>
      <dgm:t>
        <a:bodyPr/>
        <a:lstStyle/>
        <a:p>
          <a:endParaRPr lang="en-US" sz="1400">
            <a:latin typeface="Calibri" pitchFamily="34" charset="0"/>
            <a:cs typeface="Calibri" pitchFamily="34" charset="0"/>
          </a:endParaRPr>
        </a:p>
      </dgm:t>
    </dgm:pt>
    <dgm:pt modelId="{A70DB627-5E4E-4CFD-B438-BDA8875D6B2F}">
      <dgm:prSet phldrT="[Text]" custT="1"/>
      <dgm:spPr>
        <a:solidFill>
          <a:schemeClr val="bg2"/>
        </a:solidFill>
      </dgm:spPr>
      <dgm:t>
        <a:bodyPr/>
        <a:lstStyle/>
        <a:p>
          <a:r>
            <a:rPr lang="en-US" sz="1400" dirty="0" smtClean="0">
              <a:latin typeface="Calibri" pitchFamily="34" charset="0"/>
              <a:cs typeface="Calibri" pitchFamily="34" charset="0"/>
            </a:rPr>
            <a:t>Knowledge</a:t>
          </a:r>
          <a:endParaRPr lang="en-US" sz="1400" dirty="0">
            <a:latin typeface="Calibri" pitchFamily="34" charset="0"/>
            <a:cs typeface="Calibri" pitchFamily="34" charset="0"/>
          </a:endParaRPr>
        </a:p>
      </dgm:t>
    </dgm:pt>
    <dgm:pt modelId="{797F6AD3-1684-4A4F-A64B-559D6AC9F678}" type="parTrans" cxnId="{C6483440-122D-4096-97E9-4905714CF8AC}">
      <dgm:prSet/>
      <dgm:spPr/>
      <dgm:t>
        <a:bodyPr/>
        <a:lstStyle/>
        <a:p>
          <a:endParaRPr lang="en-US" sz="1400">
            <a:latin typeface="Calibri" pitchFamily="34" charset="0"/>
            <a:cs typeface="Calibri" pitchFamily="34" charset="0"/>
          </a:endParaRPr>
        </a:p>
      </dgm:t>
    </dgm:pt>
    <dgm:pt modelId="{DAC5037C-47FB-4FC0-88A2-1D6F43616E42}" type="sibTrans" cxnId="{C6483440-122D-4096-97E9-4905714CF8AC}">
      <dgm:prSet/>
      <dgm:spPr/>
      <dgm:t>
        <a:bodyPr/>
        <a:lstStyle/>
        <a:p>
          <a:endParaRPr lang="en-US" sz="1400">
            <a:latin typeface="Calibri" pitchFamily="34" charset="0"/>
            <a:cs typeface="Calibri" pitchFamily="34" charset="0"/>
          </a:endParaRPr>
        </a:p>
      </dgm:t>
    </dgm:pt>
    <dgm:pt modelId="{0413C3A2-3FBF-4DE1-BA86-2AED61D81F56}">
      <dgm:prSet phldrT="[Text]" custT="1"/>
      <dgm:spPr>
        <a:solidFill>
          <a:schemeClr val="bg2"/>
        </a:solidFill>
      </dgm:spPr>
      <dgm:t>
        <a:bodyPr/>
        <a:lstStyle/>
        <a:p>
          <a:r>
            <a:rPr lang="en-US" sz="1400" dirty="0" smtClean="0">
              <a:latin typeface="Calibri" pitchFamily="34" charset="0"/>
              <a:cs typeface="Calibri" pitchFamily="34" charset="0"/>
            </a:rPr>
            <a:t>Solution</a:t>
          </a:r>
          <a:endParaRPr lang="en-US" sz="1400" dirty="0">
            <a:latin typeface="Calibri" pitchFamily="34" charset="0"/>
            <a:cs typeface="Calibri" pitchFamily="34" charset="0"/>
          </a:endParaRPr>
        </a:p>
      </dgm:t>
    </dgm:pt>
    <dgm:pt modelId="{1C1210CD-C6A2-4414-98DE-ABC6FAB5385D}" type="parTrans" cxnId="{9D016EB3-F54F-472C-85F3-3DBD6977ADD7}">
      <dgm:prSet/>
      <dgm:spPr/>
      <dgm:t>
        <a:bodyPr/>
        <a:lstStyle/>
        <a:p>
          <a:endParaRPr lang="en-US" sz="1400">
            <a:latin typeface="Calibri" pitchFamily="34" charset="0"/>
            <a:cs typeface="Calibri" pitchFamily="34" charset="0"/>
          </a:endParaRPr>
        </a:p>
      </dgm:t>
    </dgm:pt>
    <dgm:pt modelId="{2E5FFEAD-6899-4E6D-8895-5E2E545174CB}" type="sibTrans" cxnId="{9D016EB3-F54F-472C-85F3-3DBD6977ADD7}">
      <dgm:prSet/>
      <dgm:spPr/>
      <dgm:t>
        <a:bodyPr/>
        <a:lstStyle/>
        <a:p>
          <a:endParaRPr lang="en-US" sz="1400">
            <a:latin typeface="Calibri" pitchFamily="34" charset="0"/>
            <a:cs typeface="Calibri" pitchFamily="34" charset="0"/>
          </a:endParaRPr>
        </a:p>
      </dgm:t>
    </dgm:pt>
    <dgm:pt modelId="{8EA9CD80-A2B0-4742-8D0D-6C9DA8642226}" type="pres">
      <dgm:prSet presAssocID="{EB9943EE-9940-4628-B5AD-1E1484F2A78C}" presName="diagram" presStyleCnt="0">
        <dgm:presLayoutVars>
          <dgm:chMax val="1"/>
          <dgm:dir/>
          <dgm:animLvl val="ctr"/>
          <dgm:resizeHandles val="exact"/>
        </dgm:presLayoutVars>
      </dgm:prSet>
      <dgm:spPr/>
      <dgm:t>
        <a:bodyPr/>
        <a:lstStyle/>
        <a:p>
          <a:endParaRPr lang="en-US"/>
        </a:p>
      </dgm:t>
    </dgm:pt>
    <dgm:pt modelId="{6C55FF31-4D34-4668-B7E2-514A50AAE79E}" type="pres">
      <dgm:prSet presAssocID="{EB9943EE-9940-4628-B5AD-1E1484F2A78C}" presName="matrix" presStyleCnt="0"/>
      <dgm:spPr/>
    </dgm:pt>
    <dgm:pt modelId="{33A87CD3-F50E-4BD6-8031-2AB526FEFD41}" type="pres">
      <dgm:prSet presAssocID="{EB9943EE-9940-4628-B5AD-1E1484F2A78C}" presName="tile1" presStyleLbl="node1" presStyleIdx="0" presStyleCnt="4"/>
      <dgm:spPr/>
      <dgm:t>
        <a:bodyPr/>
        <a:lstStyle/>
        <a:p>
          <a:endParaRPr lang="en-US"/>
        </a:p>
      </dgm:t>
    </dgm:pt>
    <dgm:pt modelId="{584291D0-AB93-45FF-9A29-5631F85FCE70}" type="pres">
      <dgm:prSet presAssocID="{EB9943EE-9940-4628-B5AD-1E1484F2A78C}" presName="tile1text" presStyleLbl="node1" presStyleIdx="0" presStyleCnt="4">
        <dgm:presLayoutVars>
          <dgm:chMax val="0"/>
          <dgm:chPref val="0"/>
          <dgm:bulletEnabled val="1"/>
        </dgm:presLayoutVars>
      </dgm:prSet>
      <dgm:spPr/>
      <dgm:t>
        <a:bodyPr/>
        <a:lstStyle/>
        <a:p>
          <a:endParaRPr lang="en-US"/>
        </a:p>
      </dgm:t>
    </dgm:pt>
    <dgm:pt modelId="{61FE6833-11AB-43FC-BAEE-2AFAB976AC9E}" type="pres">
      <dgm:prSet presAssocID="{EB9943EE-9940-4628-B5AD-1E1484F2A78C}" presName="tile2" presStyleLbl="node1" presStyleIdx="1" presStyleCnt="4"/>
      <dgm:spPr/>
      <dgm:t>
        <a:bodyPr/>
        <a:lstStyle/>
        <a:p>
          <a:endParaRPr lang="en-US"/>
        </a:p>
      </dgm:t>
    </dgm:pt>
    <dgm:pt modelId="{6793EFB5-D10B-4324-AFF2-25AB9CCA032B}" type="pres">
      <dgm:prSet presAssocID="{EB9943EE-9940-4628-B5AD-1E1484F2A78C}" presName="tile2text" presStyleLbl="node1" presStyleIdx="1" presStyleCnt="4">
        <dgm:presLayoutVars>
          <dgm:chMax val="0"/>
          <dgm:chPref val="0"/>
          <dgm:bulletEnabled val="1"/>
        </dgm:presLayoutVars>
      </dgm:prSet>
      <dgm:spPr/>
      <dgm:t>
        <a:bodyPr/>
        <a:lstStyle/>
        <a:p>
          <a:endParaRPr lang="en-US"/>
        </a:p>
      </dgm:t>
    </dgm:pt>
    <dgm:pt modelId="{BF51C180-CD78-4E76-94CB-D4DAA26F510E}" type="pres">
      <dgm:prSet presAssocID="{EB9943EE-9940-4628-B5AD-1E1484F2A78C}" presName="tile3" presStyleLbl="node1" presStyleIdx="2" presStyleCnt="4"/>
      <dgm:spPr/>
      <dgm:t>
        <a:bodyPr/>
        <a:lstStyle/>
        <a:p>
          <a:endParaRPr lang="en-US"/>
        </a:p>
      </dgm:t>
    </dgm:pt>
    <dgm:pt modelId="{D74E4562-28BC-4D8E-AD43-A9CBA8F0EDCF}" type="pres">
      <dgm:prSet presAssocID="{EB9943EE-9940-4628-B5AD-1E1484F2A78C}" presName="tile3text" presStyleLbl="node1" presStyleIdx="2" presStyleCnt="4">
        <dgm:presLayoutVars>
          <dgm:chMax val="0"/>
          <dgm:chPref val="0"/>
          <dgm:bulletEnabled val="1"/>
        </dgm:presLayoutVars>
      </dgm:prSet>
      <dgm:spPr/>
      <dgm:t>
        <a:bodyPr/>
        <a:lstStyle/>
        <a:p>
          <a:endParaRPr lang="en-US"/>
        </a:p>
      </dgm:t>
    </dgm:pt>
    <dgm:pt modelId="{B8583984-9566-4AF0-B43C-F67D815DB3CC}" type="pres">
      <dgm:prSet presAssocID="{EB9943EE-9940-4628-B5AD-1E1484F2A78C}" presName="tile4" presStyleLbl="node1" presStyleIdx="3" presStyleCnt="4"/>
      <dgm:spPr/>
      <dgm:t>
        <a:bodyPr/>
        <a:lstStyle/>
        <a:p>
          <a:endParaRPr lang="en-US"/>
        </a:p>
      </dgm:t>
    </dgm:pt>
    <dgm:pt modelId="{C48AE18A-F614-4107-996B-8485ABB8FF1C}" type="pres">
      <dgm:prSet presAssocID="{EB9943EE-9940-4628-B5AD-1E1484F2A78C}" presName="tile4text" presStyleLbl="node1" presStyleIdx="3" presStyleCnt="4">
        <dgm:presLayoutVars>
          <dgm:chMax val="0"/>
          <dgm:chPref val="0"/>
          <dgm:bulletEnabled val="1"/>
        </dgm:presLayoutVars>
      </dgm:prSet>
      <dgm:spPr/>
      <dgm:t>
        <a:bodyPr/>
        <a:lstStyle/>
        <a:p>
          <a:endParaRPr lang="en-US"/>
        </a:p>
      </dgm:t>
    </dgm:pt>
    <dgm:pt modelId="{AD04D9E4-5400-4E45-B188-5C1734284A2B}" type="pres">
      <dgm:prSet presAssocID="{EB9943EE-9940-4628-B5AD-1E1484F2A78C}" presName="centerTile" presStyleLbl="fgShp" presStyleIdx="0" presStyleCnt="1">
        <dgm:presLayoutVars>
          <dgm:chMax val="0"/>
          <dgm:chPref val="0"/>
        </dgm:presLayoutVars>
      </dgm:prSet>
      <dgm:spPr/>
      <dgm:t>
        <a:bodyPr/>
        <a:lstStyle/>
        <a:p>
          <a:endParaRPr lang="en-US"/>
        </a:p>
      </dgm:t>
    </dgm:pt>
  </dgm:ptLst>
  <dgm:cxnLst>
    <dgm:cxn modelId="{AD4943B3-B84D-4470-9D51-29245DC0BCFB}" type="presOf" srcId="{0413C3A2-3FBF-4DE1-BA86-2AED61D81F56}" destId="{C48AE18A-F614-4107-996B-8485ABB8FF1C}" srcOrd="1" destOrd="0" presId="urn:microsoft.com/office/officeart/2005/8/layout/matrix1"/>
    <dgm:cxn modelId="{66AFE29B-32CE-4629-8AC4-289E3A58E806}" type="presOf" srcId="{EB9943EE-9940-4628-B5AD-1E1484F2A78C}" destId="{8EA9CD80-A2B0-4742-8D0D-6C9DA8642226}" srcOrd="0" destOrd="0" presId="urn:microsoft.com/office/officeart/2005/8/layout/matrix1"/>
    <dgm:cxn modelId="{3891C964-1739-484B-B110-FF54885436CF}" srcId="{5F11DB2E-9134-4AEA-A8D9-A8B76B1242EF}" destId="{BF84F1BA-4A2D-49DD-A489-B866685D4B05}" srcOrd="0" destOrd="0" parTransId="{4FAC44A6-6DE8-4C4E-A463-BCF1B2F27AEB}" sibTransId="{BE5AD84A-0A72-4ADB-BDC8-445160625833}"/>
    <dgm:cxn modelId="{02612FBB-D67F-4F12-AC86-6B56B230DF4F}" type="presOf" srcId="{BF84F1BA-4A2D-49DD-A489-B866685D4B05}" destId="{33A87CD3-F50E-4BD6-8031-2AB526FEFD41}" srcOrd="0" destOrd="0" presId="urn:microsoft.com/office/officeart/2005/8/layout/matrix1"/>
    <dgm:cxn modelId="{2AA1D74E-E4C2-4850-9843-BC48CE3BBC8B}" type="presOf" srcId="{0413C3A2-3FBF-4DE1-BA86-2AED61D81F56}" destId="{B8583984-9566-4AF0-B43C-F67D815DB3CC}" srcOrd="0" destOrd="0" presId="urn:microsoft.com/office/officeart/2005/8/layout/matrix1"/>
    <dgm:cxn modelId="{7C30B367-9B3B-451F-822B-C5E42FAB65E4}" type="presOf" srcId="{A70DB627-5E4E-4CFD-B438-BDA8875D6B2F}" destId="{D74E4562-28BC-4D8E-AD43-A9CBA8F0EDCF}" srcOrd="1" destOrd="0" presId="urn:microsoft.com/office/officeart/2005/8/layout/matrix1"/>
    <dgm:cxn modelId="{A2DF649D-0932-4D0F-BE0E-124EF4B3AF2A}" srcId="{EB9943EE-9940-4628-B5AD-1E1484F2A78C}" destId="{5F11DB2E-9134-4AEA-A8D9-A8B76B1242EF}" srcOrd="0" destOrd="0" parTransId="{258D02AA-CD00-47A4-A702-A6C20A5394C8}" sibTransId="{D84DED92-ED87-4AEB-83D8-68507217380A}"/>
    <dgm:cxn modelId="{3A9ECB7F-FA0C-44C2-909C-CE28BD37EF89}" type="presOf" srcId="{5F11DB2E-9134-4AEA-A8D9-A8B76B1242EF}" destId="{AD04D9E4-5400-4E45-B188-5C1734284A2B}" srcOrd="0" destOrd="0" presId="urn:microsoft.com/office/officeart/2005/8/layout/matrix1"/>
    <dgm:cxn modelId="{75730F27-142F-4942-890B-2A1181A34BA3}" type="presOf" srcId="{5943B9B7-0413-4600-AC43-E250FCA49F79}" destId="{61FE6833-11AB-43FC-BAEE-2AFAB976AC9E}" srcOrd="0" destOrd="0" presId="urn:microsoft.com/office/officeart/2005/8/layout/matrix1"/>
    <dgm:cxn modelId="{A2754EB2-DECE-456C-91E8-23848195CC9B}" srcId="{5F11DB2E-9134-4AEA-A8D9-A8B76B1242EF}" destId="{5943B9B7-0413-4600-AC43-E250FCA49F79}" srcOrd="1" destOrd="0" parTransId="{F5376972-41A0-4B3B-BD20-B62B9239F85A}" sibTransId="{19E90FEC-6AC8-4169-B747-CF7126C824D4}"/>
    <dgm:cxn modelId="{1BEE1F54-EB49-4635-A467-C641F9EF789C}" type="presOf" srcId="{A70DB627-5E4E-4CFD-B438-BDA8875D6B2F}" destId="{BF51C180-CD78-4E76-94CB-D4DAA26F510E}" srcOrd="0" destOrd="0" presId="urn:microsoft.com/office/officeart/2005/8/layout/matrix1"/>
    <dgm:cxn modelId="{55928470-1197-4020-AF0D-8B82341EF7C2}" type="presOf" srcId="{BF84F1BA-4A2D-49DD-A489-B866685D4B05}" destId="{584291D0-AB93-45FF-9A29-5631F85FCE70}" srcOrd="1" destOrd="0" presId="urn:microsoft.com/office/officeart/2005/8/layout/matrix1"/>
    <dgm:cxn modelId="{9D016EB3-F54F-472C-85F3-3DBD6977ADD7}" srcId="{5F11DB2E-9134-4AEA-A8D9-A8B76B1242EF}" destId="{0413C3A2-3FBF-4DE1-BA86-2AED61D81F56}" srcOrd="3" destOrd="0" parTransId="{1C1210CD-C6A2-4414-98DE-ABC6FAB5385D}" sibTransId="{2E5FFEAD-6899-4E6D-8895-5E2E545174CB}"/>
    <dgm:cxn modelId="{7B071AAE-7844-425A-9AA4-D8EF6E244182}" type="presOf" srcId="{5943B9B7-0413-4600-AC43-E250FCA49F79}" destId="{6793EFB5-D10B-4324-AFF2-25AB9CCA032B}" srcOrd="1" destOrd="0" presId="urn:microsoft.com/office/officeart/2005/8/layout/matrix1"/>
    <dgm:cxn modelId="{C6483440-122D-4096-97E9-4905714CF8AC}" srcId="{5F11DB2E-9134-4AEA-A8D9-A8B76B1242EF}" destId="{A70DB627-5E4E-4CFD-B438-BDA8875D6B2F}" srcOrd="2" destOrd="0" parTransId="{797F6AD3-1684-4A4F-A64B-559D6AC9F678}" sibTransId="{DAC5037C-47FB-4FC0-88A2-1D6F43616E42}"/>
    <dgm:cxn modelId="{CFE86096-EED8-4399-B138-559989FD753C}" type="presParOf" srcId="{8EA9CD80-A2B0-4742-8D0D-6C9DA8642226}" destId="{6C55FF31-4D34-4668-B7E2-514A50AAE79E}" srcOrd="0" destOrd="0" presId="urn:microsoft.com/office/officeart/2005/8/layout/matrix1"/>
    <dgm:cxn modelId="{B62C06C5-AC9F-4365-AB98-B6AF232E0626}" type="presParOf" srcId="{6C55FF31-4D34-4668-B7E2-514A50AAE79E}" destId="{33A87CD3-F50E-4BD6-8031-2AB526FEFD41}" srcOrd="0" destOrd="0" presId="urn:microsoft.com/office/officeart/2005/8/layout/matrix1"/>
    <dgm:cxn modelId="{F4A0EB51-3179-4CC7-8C23-26712824D895}" type="presParOf" srcId="{6C55FF31-4D34-4668-B7E2-514A50AAE79E}" destId="{584291D0-AB93-45FF-9A29-5631F85FCE70}" srcOrd="1" destOrd="0" presId="urn:microsoft.com/office/officeart/2005/8/layout/matrix1"/>
    <dgm:cxn modelId="{23CFD74B-5C97-4BB8-A7FF-6302F786C237}" type="presParOf" srcId="{6C55FF31-4D34-4668-B7E2-514A50AAE79E}" destId="{61FE6833-11AB-43FC-BAEE-2AFAB976AC9E}" srcOrd="2" destOrd="0" presId="urn:microsoft.com/office/officeart/2005/8/layout/matrix1"/>
    <dgm:cxn modelId="{399CC70B-1856-4F7C-BEF4-EEFE93595BE5}" type="presParOf" srcId="{6C55FF31-4D34-4668-B7E2-514A50AAE79E}" destId="{6793EFB5-D10B-4324-AFF2-25AB9CCA032B}" srcOrd="3" destOrd="0" presId="urn:microsoft.com/office/officeart/2005/8/layout/matrix1"/>
    <dgm:cxn modelId="{6ECC144B-14BD-4C55-8400-B359E468EB32}" type="presParOf" srcId="{6C55FF31-4D34-4668-B7E2-514A50AAE79E}" destId="{BF51C180-CD78-4E76-94CB-D4DAA26F510E}" srcOrd="4" destOrd="0" presId="urn:microsoft.com/office/officeart/2005/8/layout/matrix1"/>
    <dgm:cxn modelId="{3FB900FE-D56A-46F7-8A31-975578B60082}" type="presParOf" srcId="{6C55FF31-4D34-4668-B7E2-514A50AAE79E}" destId="{D74E4562-28BC-4D8E-AD43-A9CBA8F0EDCF}" srcOrd="5" destOrd="0" presId="urn:microsoft.com/office/officeart/2005/8/layout/matrix1"/>
    <dgm:cxn modelId="{CF992C47-821C-4BA1-8786-D1B66E23B678}" type="presParOf" srcId="{6C55FF31-4D34-4668-B7E2-514A50AAE79E}" destId="{B8583984-9566-4AF0-B43C-F67D815DB3CC}" srcOrd="6" destOrd="0" presId="urn:microsoft.com/office/officeart/2005/8/layout/matrix1"/>
    <dgm:cxn modelId="{0FC07439-36DD-439F-A791-7DAD7793741E}" type="presParOf" srcId="{6C55FF31-4D34-4668-B7E2-514A50AAE79E}" destId="{C48AE18A-F614-4107-996B-8485ABB8FF1C}" srcOrd="7" destOrd="0" presId="urn:microsoft.com/office/officeart/2005/8/layout/matrix1"/>
    <dgm:cxn modelId="{4747BFD6-BAFF-4AF3-87CB-66917F820521}" type="presParOf" srcId="{8EA9CD80-A2B0-4742-8D0D-6C9DA8642226}" destId="{AD04D9E4-5400-4E45-B188-5C1734284A2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CBB6C7-2EB3-4724-A4A3-855329EB81BC}" type="doc">
      <dgm:prSet loTypeId="urn:microsoft.com/office/officeart/2005/8/layout/hProcess9" loCatId="process" qsTypeId="urn:microsoft.com/office/officeart/2005/8/quickstyle/simple5" qsCatId="simple" csTypeId="urn:microsoft.com/office/officeart/2005/8/colors/accent1_2" csCatId="accent1" phldr="1"/>
      <dgm:spPr/>
    </dgm:pt>
    <dgm:pt modelId="{B94739EB-BD5E-42B0-B17B-C438FA54189D}">
      <dgm:prSet phldrT="[Text]" custT="1"/>
      <dgm:spPr>
        <a:solidFill>
          <a:srgbClr val="C00000"/>
        </a:solidFill>
      </dgm:spPr>
      <dgm:t>
        <a:bodyPr/>
        <a:lstStyle/>
        <a:p>
          <a:r>
            <a:rPr lang="en-US" sz="1600" dirty="0" smtClean="0">
              <a:solidFill>
                <a:schemeClr val="bg1"/>
              </a:solidFill>
              <a:latin typeface="Calibri" pitchFamily="34" charset="0"/>
            </a:rPr>
            <a:t>Understand</a:t>
          </a:r>
        </a:p>
        <a:p>
          <a:r>
            <a:rPr lang="en-US" sz="1600" dirty="0" smtClean="0">
              <a:solidFill>
                <a:schemeClr val="bg1"/>
              </a:solidFill>
              <a:latin typeface="Calibri" pitchFamily="34" charset="0"/>
            </a:rPr>
            <a:t>&amp; Scope</a:t>
          </a:r>
          <a:endParaRPr lang="en-IN" sz="1600" dirty="0">
            <a:solidFill>
              <a:schemeClr val="bg1"/>
            </a:solidFill>
            <a:latin typeface="Calibri" pitchFamily="34" charset="0"/>
          </a:endParaRPr>
        </a:p>
      </dgm:t>
    </dgm:pt>
    <dgm:pt modelId="{D5E65B4A-DE0F-47BE-9D35-8209E4B4B6D9}" type="parTrans" cxnId="{EFDCE2DD-F695-4E72-99B4-F78A407021DD}">
      <dgm:prSet/>
      <dgm:spPr/>
      <dgm:t>
        <a:bodyPr/>
        <a:lstStyle/>
        <a:p>
          <a:endParaRPr lang="en-IN"/>
        </a:p>
      </dgm:t>
    </dgm:pt>
    <dgm:pt modelId="{162586EB-1430-4A0B-9C51-4672618F93F8}" type="sibTrans" cxnId="{EFDCE2DD-F695-4E72-99B4-F78A407021DD}">
      <dgm:prSet/>
      <dgm:spPr/>
      <dgm:t>
        <a:bodyPr/>
        <a:lstStyle/>
        <a:p>
          <a:endParaRPr lang="en-IN"/>
        </a:p>
      </dgm:t>
    </dgm:pt>
    <dgm:pt modelId="{A4DE3ACF-F01C-4F75-9C76-49785CF881F9}">
      <dgm:prSet phldrT="[Text]" custT="1"/>
      <dgm:spPr>
        <a:solidFill>
          <a:srgbClr val="C00000"/>
        </a:solidFill>
      </dgm:spPr>
      <dgm:t>
        <a:bodyPr/>
        <a:lstStyle/>
        <a:p>
          <a:r>
            <a:rPr lang="en-US" sz="1600" dirty="0" smtClean="0">
              <a:solidFill>
                <a:schemeClr val="bg1"/>
              </a:solidFill>
              <a:latin typeface="Calibri" pitchFamily="34" charset="0"/>
            </a:rPr>
            <a:t>Plan &amp;</a:t>
          </a:r>
        </a:p>
        <a:p>
          <a:r>
            <a:rPr lang="en-US" sz="1600" dirty="0" smtClean="0">
              <a:solidFill>
                <a:schemeClr val="bg1"/>
              </a:solidFill>
              <a:latin typeface="Calibri" pitchFamily="34" charset="0"/>
            </a:rPr>
            <a:t>Analyze</a:t>
          </a:r>
          <a:endParaRPr lang="en-IN" sz="1600" dirty="0">
            <a:solidFill>
              <a:schemeClr val="bg1"/>
            </a:solidFill>
            <a:latin typeface="Calibri" pitchFamily="34" charset="0"/>
          </a:endParaRPr>
        </a:p>
      </dgm:t>
    </dgm:pt>
    <dgm:pt modelId="{C2A27447-0359-4907-A47D-13845B72E024}" type="parTrans" cxnId="{893C42BA-E891-434C-9178-907483387DCF}">
      <dgm:prSet/>
      <dgm:spPr/>
      <dgm:t>
        <a:bodyPr/>
        <a:lstStyle/>
        <a:p>
          <a:endParaRPr lang="en-IN"/>
        </a:p>
      </dgm:t>
    </dgm:pt>
    <dgm:pt modelId="{E5D7AD7C-4C72-4C63-A150-53406FCF28BE}" type="sibTrans" cxnId="{893C42BA-E891-434C-9178-907483387DCF}">
      <dgm:prSet/>
      <dgm:spPr/>
      <dgm:t>
        <a:bodyPr/>
        <a:lstStyle/>
        <a:p>
          <a:endParaRPr lang="en-IN"/>
        </a:p>
      </dgm:t>
    </dgm:pt>
    <dgm:pt modelId="{530AB6FF-CD01-438B-851B-7944E36DB226}">
      <dgm:prSet phldrT="[Text]" custT="1"/>
      <dgm:spPr>
        <a:solidFill>
          <a:srgbClr val="C00000"/>
        </a:solidFill>
      </dgm:spPr>
      <dgm:t>
        <a:bodyPr/>
        <a:lstStyle/>
        <a:p>
          <a:pPr algn="ctr"/>
          <a:r>
            <a:rPr lang="en-US" sz="1600" dirty="0" smtClean="0">
              <a:solidFill>
                <a:schemeClr val="bg1"/>
              </a:solidFill>
              <a:latin typeface="Calibri" pitchFamily="34" charset="0"/>
            </a:rPr>
            <a:t>Execution</a:t>
          </a:r>
          <a:endParaRPr lang="en-IN" sz="1600" dirty="0">
            <a:solidFill>
              <a:schemeClr val="bg1"/>
            </a:solidFill>
            <a:latin typeface="Calibri" pitchFamily="34" charset="0"/>
          </a:endParaRPr>
        </a:p>
      </dgm:t>
    </dgm:pt>
    <dgm:pt modelId="{52DC4759-5F6A-4F54-A1DE-A72E70EB2B13}" type="parTrans" cxnId="{0EEB0DC6-6F42-474B-BAEB-6AF26CBE2BBC}">
      <dgm:prSet/>
      <dgm:spPr/>
      <dgm:t>
        <a:bodyPr/>
        <a:lstStyle/>
        <a:p>
          <a:endParaRPr lang="en-IN"/>
        </a:p>
      </dgm:t>
    </dgm:pt>
    <dgm:pt modelId="{3C8E43ED-F7BF-4D89-A49D-336C411B7A8F}" type="sibTrans" cxnId="{0EEB0DC6-6F42-474B-BAEB-6AF26CBE2BBC}">
      <dgm:prSet/>
      <dgm:spPr/>
      <dgm:t>
        <a:bodyPr/>
        <a:lstStyle/>
        <a:p>
          <a:endParaRPr lang="en-IN"/>
        </a:p>
      </dgm:t>
    </dgm:pt>
    <dgm:pt modelId="{D243AE18-0AA7-4700-975C-9189B0FEE5F2}">
      <dgm:prSet phldrT="[Text]" custT="1"/>
      <dgm:spPr>
        <a:solidFill>
          <a:srgbClr val="C00000"/>
        </a:solidFill>
      </dgm:spPr>
      <dgm:t>
        <a:bodyPr/>
        <a:lstStyle/>
        <a:p>
          <a:r>
            <a:rPr lang="en-US" sz="1600" dirty="0" smtClean="0">
              <a:solidFill>
                <a:schemeClr val="bg1"/>
              </a:solidFill>
              <a:latin typeface="Calibri" pitchFamily="34" charset="0"/>
            </a:rPr>
            <a:t>Reporting</a:t>
          </a:r>
          <a:endParaRPr lang="en-IN" sz="1600" dirty="0">
            <a:solidFill>
              <a:schemeClr val="bg1"/>
            </a:solidFill>
            <a:latin typeface="Calibri" pitchFamily="34" charset="0"/>
          </a:endParaRPr>
        </a:p>
      </dgm:t>
    </dgm:pt>
    <dgm:pt modelId="{0BB3AF67-13E8-464D-BEEF-7417B6ECC700}" type="parTrans" cxnId="{0876E8C7-4A41-43AD-8A48-0A95F271526B}">
      <dgm:prSet/>
      <dgm:spPr/>
      <dgm:t>
        <a:bodyPr/>
        <a:lstStyle/>
        <a:p>
          <a:endParaRPr lang="en-IN"/>
        </a:p>
      </dgm:t>
    </dgm:pt>
    <dgm:pt modelId="{E83F2E1B-329D-4CC6-BEDC-F2D83D013D72}" type="sibTrans" cxnId="{0876E8C7-4A41-43AD-8A48-0A95F271526B}">
      <dgm:prSet/>
      <dgm:spPr/>
      <dgm:t>
        <a:bodyPr/>
        <a:lstStyle/>
        <a:p>
          <a:endParaRPr lang="en-IN"/>
        </a:p>
      </dgm:t>
    </dgm:pt>
    <dgm:pt modelId="{4DD2EFC7-958F-40FF-890C-6B7F13E6EA34}" type="pres">
      <dgm:prSet presAssocID="{66CBB6C7-2EB3-4724-A4A3-855329EB81BC}" presName="CompostProcess" presStyleCnt="0">
        <dgm:presLayoutVars>
          <dgm:dir/>
          <dgm:resizeHandles val="exact"/>
        </dgm:presLayoutVars>
      </dgm:prSet>
      <dgm:spPr/>
    </dgm:pt>
    <dgm:pt modelId="{013F99FB-D126-4B19-85D1-AFE96DA1F56D}" type="pres">
      <dgm:prSet presAssocID="{66CBB6C7-2EB3-4724-A4A3-855329EB81BC}" presName="arrow" presStyleLbl="bgShp" presStyleIdx="0" presStyleCnt="1"/>
      <dgm:spPr>
        <a:solidFill>
          <a:schemeClr val="bg1">
            <a:lumMod val="50000"/>
          </a:schemeClr>
        </a:solidFill>
      </dgm:spPr>
    </dgm:pt>
    <dgm:pt modelId="{7FCCED0C-25D1-4522-9298-CDC98F65185F}" type="pres">
      <dgm:prSet presAssocID="{66CBB6C7-2EB3-4724-A4A3-855329EB81BC}" presName="linearProcess" presStyleCnt="0"/>
      <dgm:spPr/>
    </dgm:pt>
    <dgm:pt modelId="{63711FA3-08A3-4075-A2B0-B1E00B02AB66}" type="pres">
      <dgm:prSet presAssocID="{B94739EB-BD5E-42B0-B17B-C438FA54189D}" presName="textNode" presStyleLbl="node1" presStyleIdx="0" presStyleCnt="4" custScaleX="118000">
        <dgm:presLayoutVars>
          <dgm:bulletEnabled val="1"/>
        </dgm:presLayoutVars>
      </dgm:prSet>
      <dgm:spPr/>
      <dgm:t>
        <a:bodyPr/>
        <a:lstStyle/>
        <a:p>
          <a:endParaRPr lang="en-IN"/>
        </a:p>
      </dgm:t>
    </dgm:pt>
    <dgm:pt modelId="{E30D5624-144F-4E4C-A095-5A70FBBD6CA2}" type="pres">
      <dgm:prSet presAssocID="{162586EB-1430-4A0B-9C51-4672618F93F8}" presName="sibTrans" presStyleCnt="0"/>
      <dgm:spPr/>
    </dgm:pt>
    <dgm:pt modelId="{7A66A634-5B31-4E86-A62B-F6F554FD50AF}" type="pres">
      <dgm:prSet presAssocID="{A4DE3ACF-F01C-4F75-9C76-49785CF881F9}" presName="textNode" presStyleLbl="node1" presStyleIdx="1" presStyleCnt="4" custScaleX="112955" custLinFactNeighborX="-3398">
        <dgm:presLayoutVars>
          <dgm:bulletEnabled val="1"/>
        </dgm:presLayoutVars>
      </dgm:prSet>
      <dgm:spPr/>
      <dgm:t>
        <a:bodyPr/>
        <a:lstStyle/>
        <a:p>
          <a:endParaRPr lang="en-IN"/>
        </a:p>
      </dgm:t>
    </dgm:pt>
    <dgm:pt modelId="{92E9F51C-659B-4975-842A-6CE017EC1F96}" type="pres">
      <dgm:prSet presAssocID="{E5D7AD7C-4C72-4C63-A150-53406FCF28BE}" presName="sibTrans" presStyleCnt="0"/>
      <dgm:spPr/>
    </dgm:pt>
    <dgm:pt modelId="{7A39DBE1-5070-454A-939F-6DC2395A73AC}" type="pres">
      <dgm:prSet presAssocID="{530AB6FF-CD01-438B-851B-7944E36DB226}" presName="textNode" presStyleLbl="node1" presStyleIdx="2" presStyleCnt="4" custScaleX="122247">
        <dgm:presLayoutVars>
          <dgm:bulletEnabled val="1"/>
        </dgm:presLayoutVars>
      </dgm:prSet>
      <dgm:spPr/>
      <dgm:t>
        <a:bodyPr/>
        <a:lstStyle/>
        <a:p>
          <a:endParaRPr lang="en-IN"/>
        </a:p>
      </dgm:t>
    </dgm:pt>
    <dgm:pt modelId="{0C4EEF69-45C8-4C1D-AFC4-48401F469E63}" type="pres">
      <dgm:prSet presAssocID="{3C8E43ED-F7BF-4D89-A49D-336C411B7A8F}" presName="sibTrans" presStyleCnt="0"/>
      <dgm:spPr/>
    </dgm:pt>
    <dgm:pt modelId="{2F24E575-6A4C-4ABC-9EB0-900180BA52C9}" type="pres">
      <dgm:prSet presAssocID="{D243AE18-0AA7-4700-975C-9189B0FEE5F2}" presName="textNode" presStyleLbl="node1" presStyleIdx="3" presStyleCnt="4" custScaleX="101415" custLinFactNeighborX="-32020" custLinFactNeighborY="-3571">
        <dgm:presLayoutVars>
          <dgm:bulletEnabled val="1"/>
        </dgm:presLayoutVars>
      </dgm:prSet>
      <dgm:spPr/>
      <dgm:t>
        <a:bodyPr/>
        <a:lstStyle/>
        <a:p>
          <a:endParaRPr lang="en-IN"/>
        </a:p>
      </dgm:t>
    </dgm:pt>
  </dgm:ptLst>
  <dgm:cxnLst>
    <dgm:cxn modelId="{236F36DA-C346-4C9A-8A21-8B394A67E358}" type="presOf" srcId="{66CBB6C7-2EB3-4724-A4A3-855329EB81BC}" destId="{4DD2EFC7-958F-40FF-890C-6B7F13E6EA34}" srcOrd="0" destOrd="0" presId="urn:microsoft.com/office/officeart/2005/8/layout/hProcess9"/>
    <dgm:cxn modelId="{C8A45C4C-A05E-4F97-A4D2-C1E2A3C17A7C}" type="presOf" srcId="{530AB6FF-CD01-438B-851B-7944E36DB226}" destId="{7A39DBE1-5070-454A-939F-6DC2395A73AC}" srcOrd="0" destOrd="0" presId="urn:microsoft.com/office/officeart/2005/8/layout/hProcess9"/>
    <dgm:cxn modelId="{0876E8C7-4A41-43AD-8A48-0A95F271526B}" srcId="{66CBB6C7-2EB3-4724-A4A3-855329EB81BC}" destId="{D243AE18-0AA7-4700-975C-9189B0FEE5F2}" srcOrd="3" destOrd="0" parTransId="{0BB3AF67-13E8-464D-BEEF-7417B6ECC700}" sibTransId="{E83F2E1B-329D-4CC6-BEDC-F2D83D013D72}"/>
    <dgm:cxn modelId="{EFDCE2DD-F695-4E72-99B4-F78A407021DD}" srcId="{66CBB6C7-2EB3-4724-A4A3-855329EB81BC}" destId="{B94739EB-BD5E-42B0-B17B-C438FA54189D}" srcOrd="0" destOrd="0" parTransId="{D5E65B4A-DE0F-47BE-9D35-8209E4B4B6D9}" sibTransId="{162586EB-1430-4A0B-9C51-4672618F93F8}"/>
    <dgm:cxn modelId="{893C42BA-E891-434C-9178-907483387DCF}" srcId="{66CBB6C7-2EB3-4724-A4A3-855329EB81BC}" destId="{A4DE3ACF-F01C-4F75-9C76-49785CF881F9}" srcOrd="1" destOrd="0" parTransId="{C2A27447-0359-4907-A47D-13845B72E024}" sibTransId="{E5D7AD7C-4C72-4C63-A150-53406FCF28BE}"/>
    <dgm:cxn modelId="{7242121C-30BD-4B10-BD99-C04CCAB9B7F4}" type="presOf" srcId="{D243AE18-0AA7-4700-975C-9189B0FEE5F2}" destId="{2F24E575-6A4C-4ABC-9EB0-900180BA52C9}" srcOrd="0" destOrd="0" presId="urn:microsoft.com/office/officeart/2005/8/layout/hProcess9"/>
    <dgm:cxn modelId="{7037A1C8-C6EE-48BD-8B15-7B8CD700AB7A}" type="presOf" srcId="{B94739EB-BD5E-42B0-B17B-C438FA54189D}" destId="{63711FA3-08A3-4075-A2B0-B1E00B02AB66}" srcOrd="0" destOrd="0" presId="urn:microsoft.com/office/officeart/2005/8/layout/hProcess9"/>
    <dgm:cxn modelId="{0EEB0DC6-6F42-474B-BAEB-6AF26CBE2BBC}" srcId="{66CBB6C7-2EB3-4724-A4A3-855329EB81BC}" destId="{530AB6FF-CD01-438B-851B-7944E36DB226}" srcOrd="2" destOrd="0" parTransId="{52DC4759-5F6A-4F54-A1DE-A72E70EB2B13}" sibTransId="{3C8E43ED-F7BF-4D89-A49D-336C411B7A8F}"/>
    <dgm:cxn modelId="{C12F412C-6CFE-4079-B193-4F77D9DF5C0E}" type="presOf" srcId="{A4DE3ACF-F01C-4F75-9C76-49785CF881F9}" destId="{7A66A634-5B31-4E86-A62B-F6F554FD50AF}" srcOrd="0" destOrd="0" presId="urn:microsoft.com/office/officeart/2005/8/layout/hProcess9"/>
    <dgm:cxn modelId="{EFBD1B70-91FF-4121-8A67-B345737D0835}" type="presParOf" srcId="{4DD2EFC7-958F-40FF-890C-6B7F13E6EA34}" destId="{013F99FB-D126-4B19-85D1-AFE96DA1F56D}" srcOrd="0" destOrd="0" presId="urn:microsoft.com/office/officeart/2005/8/layout/hProcess9"/>
    <dgm:cxn modelId="{1D6EB1CC-711D-45C5-A46E-ABB28EE2F8F8}" type="presParOf" srcId="{4DD2EFC7-958F-40FF-890C-6B7F13E6EA34}" destId="{7FCCED0C-25D1-4522-9298-CDC98F65185F}" srcOrd="1" destOrd="0" presId="urn:microsoft.com/office/officeart/2005/8/layout/hProcess9"/>
    <dgm:cxn modelId="{2744673C-B9FE-4297-932A-A285EEEDC06C}" type="presParOf" srcId="{7FCCED0C-25D1-4522-9298-CDC98F65185F}" destId="{63711FA3-08A3-4075-A2B0-B1E00B02AB66}" srcOrd="0" destOrd="0" presId="urn:microsoft.com/office/officeart/2005/8/layout/hProcess9"/>
    <dgm:cxn modelId="{2A9956DB-2A54-48EC-B11B-C67467C75762}" type="presParOf" srcId="{7FCCED0C-25D1-4522-9298-CDC98F65185F}" destId="{E30D5624-144F-4E4C-A095-5A70FBBD6CA2}" srcOrd="1" destOrd="0" presId="urn:microsoft.com/office/officeart/2005/8/layout/hProcess9"/>
    <dgm:cxn modelId="{D9123C81-9B50-4052-B26B-3BEF895CDD7F}" type="presParOf" srcId="{7FCCED0C-25D1-4522-9298-CDC98F65185F}" destId="{7A66A634-5B31-4E86-A62B-F6F554FD50AF}" srcOrd="2" destOrd="0" presId="urn:microsoft.com/office/officeart/2005/8/layout/hProcess9"/>
    <dgm:cxn modelId="{FB86272A-FBC2-46EA-98E8-5D977FA214AA}" type="presParOf" srcId="{7FCCED0C-25D1-4522-9298-CDC98F65185F}" destId="{92E9F51C-659B-4975-842A-6CE017EC1F96}" srcOrd="3" destOrd="0" presId="urn:microsoft.com/office/officeart/2005/8/layout/hProcess9"/>
    <dgm:cxn modelId="{0648E640-567C-4178-9461-BE94F5E57B22}" type="presParOf" srcId="{7FCCED0C-25D1-4522-9298-CDC98F65185F}" destId="{7A39DBE1-5070-454A-939F-6DC2395A73AC}" srcOrd="4" destOrd="0" presId="urn:microsoft.com/office/officeart/2005/8/layout/hProcess9"/>
    <dgm:cxn modelId="{A69BE151-A906-4A61-8789-E8CE5D33C32C}" type="presParOf" srcId="{7FCCED0C-25D1-4522-9298-CDC98F65185F}" destId="{0C4EEF69-45C8-4C1D-AFC4-48401F469E63}" srcOrd="5" destOrd="0" presId="urn:microsoft.com/office/officeart/2005/8/layout/hProcess9"/>
    <dgm:cxn modelId="{B135A918-6715-4B90-ADA6-4BC81396E8C7}" type="presParOf" srcId="{7FCCED0C-25D1-4522-9298-CDC98F65185F}" destId="{2F24E575-6A4C-4ABC-9EB0-900180BA52C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CBB6C7-2EB3-4724-A4A3-855329EB81BC}" type="doc">
      <dgm:prSet loTypeId="urn:microsoft.com/office/officeart/2005/8/layout/hProcess9" loCatId="process" qsTypeId="urn:microsoft.com/office/officeart/2005/8/quickstyle/simple5" qsCatId="simple" csTypeId="urn:microsoft.com/office/officeart/2005/8/colors/accent1_2" csCatId="accent1" phldr="1"/>
      <dgm:spPr/>
    </dgm:pt>
    <dgm:pt modelId="{B94739EB-BD5E-42B0-B17B-C438FA54189D}">
      <dgm:prSet phldrT="[Text]" custT="1"/>
      <dgm:spPr>
        <a:solidFill>
          <a:srgbClr val="C00000"/>
        </a:solidFill>
      </dgm:spPr>
      <dgm:t>
        <a:bodyPr/>
        <a:lstStyle/>
        <a:p>
          <a:r>
            <a:rPr lang="en-US" sz="1600" dirty="0" smtClean="0">
              <a:solidFill>
                <a:schemeClr val="bg1"/>
              </a:solidFill>
              <a:latin typeface="Calibri" pitchFamily="34" charset="0"/>
            </a:rPr>
            <a:t>Understand</a:t>
          </a:r>
        </a:p>
        <a:p>
          <a:r>
            <a:rPr lang="en-US" sz="1600" dirty="0" smtClean="0">
              <a:solidFill>
                <a:schemeClr val="bg1"/>
              </a:solidFill>
              <a:latin typeface="Calibri" pitchFamily="34" charset="0"/>
            </a:rPr>
            <a:t>&amp; Scope</a:t>
          </a:r>
          <a:endParaRPr lang="en-IN" sz="1600" dirty="0">
            <a:solidFill>
              <a:schemeClr val="bg1"/>
            </a:solidFill>
            <a:latin typeface="Calibri" pitchFamily="34" charset="0"/>
          </a:endParaRPr>
        </a:p>
      </dgm:t>
    </dgm:pt>
    <dgm:pt modelId="{D5E65B4A-DE0F-47BE-9D35-8209E4B4B6D9}" type="parTrans" cxnId="{EFDCE2DD-F695-4E72-99B4-F78A407021DD}">
      <dgm:prSet/>
      <dgm:spPr/>
      <dgm:t>
        <a:bodyPr/>
        <a:lstStyle/>
        <a:p>
          <a:endParaRPr lang="en-IN"/>
        </a:p>
      </dgm:t>
    </dgm:pt>
    <dgm:pt modelId="{162586EB-1430-4A0B-9C51-4672618F93F8}" type="sibTrans" cxnId="{EFDCE2DD-F695-4E72-99B4-F78A407021DD}">
      <dgm:prSet/>
      <dgm:spPr/>
      <dgm:t>
        <a:bodyPr/>
        <a:lstStyle/>
        <a:p>
          <a:endParaRPr lang="en-IN"/>
        </a:p>
      </dgm:t>
    </dgm:pt>
    <dgm:pt modelId="{A4DE3ACF-F01C-4F75-9C76-49785CF881F9}">
      <dgm:prSet phldrT="[Text]" custT="1"/>
      <dgm:spPr>
        <a:solidFill>
          <a:srgbClr val="C00000"/>
        </a:solidFill>
      </dgm:spPr>
      <dgm:t>
        <a:bodyPr/>
        <a:lstStyle/>
        <a:p>
          <a:r>
            <a:rPr lang="en-US" sz="1600" dirty="0" smtClean="0">
              <a:solidFill>
                <a:schemeClr val="bg1"/>
              </a:solidFill>
              <a:latin typeface="Calibri" pitchFamily="34" charset="0"/>
            </a:rPr>
            <a:t>Plan &amp;</a:t>
          </a:r>
        </a:p>
        <a:p>
          <a:r>
            <a:rPr lang="en-US" sz="1600" dirty="0" smtClean="0">
              <a:solidFill>
                <a:schemeClr val="bg1"/>
              </a:solidFill>
              <a:latin typeface="Calibri" pitchFamily="34" charset="0"/>
            </a:rPr>
            <a:t>Analyze</a:t>
          </a:r>
          <a:endParaRPr lang="en-IN" sz="1600" dirty="0">
            <a:solidFill>
              <a:schemeClr val="bg1"/>
            </a:solidFill>
            <a:latin typeface="Calibri" pitchFamily="34" charset="0"/>
          </a:endParaRPr>
        </a:p>
      </dgm:t>
    </dgm:pt>
    <dgm:pt modelId="{C2A27447-0359-4907-A47D-13845B72E024}" type="parTrans" cxnId="{893C42BA-E891-434C-9178-907483387DCF}">
      <dgm:prSet/>
      <dgm:spPr/>
      <dgm:t>
        <a:bodyPr/>
        <a:lstStyle/>
        <a:p>
          <a:endParaRPr lang="en-IN"/>
        </a:p>
      </dgm:t>
    </dgm:pt>
    <dgm:pt modelId="{E5D7AD7C-4C72-4C63-A150-53406FCF28BE}" type="sibTrans" cxnId="{893C42BA-E891-434C-9178-907483387DCF}">
      <dgm:prSet/>
      <dgm:spPr/>
      <dgm:t>
        <a:bodyPr/>
        <a:lstStyle/>
        <a:p>
          <a:endParaRPr lang="en-IN"/>
        </a:p>
      </dgm:t>
    </dgm:pt>
    <dgm:pt modelId="{530AB6FF-CD01-438B-851B-7944E36DB226}">
      <dgm:prSet phldrT="[Text]" custT="1"/>
      <dgm:spPr>
        <a:solidFill>
          <a:srgbClr val="C00000"/>
        </a:solidFill>
      </dgm:spPr>
      <dgm:t>
        <a:bodyPr/>
        <a:lstStyle/>
        <a:p>
          <a:pPr algn="ctr"/>
          <a:r>
            <a:rPr lang="en-US" sz="1600" dirty="0" smtClean="0">
              <a:solidFill>
                <a:schemeClr val="bg1"/>
              </a:solidFill>
              <a:latin typeface="Calibri" pitchFamily="34" charset="0"/>
            </a:rPr>
            <a:t>Execution</a:t>
          </a:r>
          <a:endParaRPr lang="en-IN" sz="1600" dirty="0">
            <a:solidFill>
              <a:schemeClr val="bg1"/>
            </a:solidFill>
            <a:latin typeface="Calibri" pitchFamily="34" charset="0"/>
          </a:endParaRPr>
        </a:p>
      </dgm:t>
    </dgm:pt>
    <dgm:pt modelId="{52DC4759-5F6A-4F54-A1DE-A72E70EB2B13}" type="parTrans" cxnId="{0EEB0DC6-6F42-474B-BAEB-6AF26CBE2BBC}">
      <dgm:prSet/>
      <dgm:spPr/>
      <dgm:t>
        <a:bodyPr/>
        <a:lstStyle/>
        <a:p>
          <a:endParaRPr lang="en-IN"/>
        </a:p>
      </dgm:t>
    </dgm:pt>
    <dgm:pt modelId="{3C8E43ED-F7BF-4D89-A49D-336C411B7A8F}" type="sibTrans" cxnId="{0EEB0DC6-6F42-474B-BAEB-6AF26CBE2BBC}">
      <dgm:prSet/>
      <dgm:spPr/>
      <dgm:t>
        <a:bodyPr/>
        <a:lstStyle/>
        <a:p>
          <a:endParaRPr lang="en-IN"/>
        </a:p>
      </dgm:t>
    </dgm:pt>
    <dgm:pt modelId="{D243AE18-0AA7-4700-975C-9189B0FEE5F2}">
      <dgm:prSet phldrT="[Text]" custT="1"/>
      <dgm:spPr>
        <a:solidFill>
          <a:srgbClr val="C00000"/>
        </a:solidFill>
      </dgm:spPr>
      <dgm:t>
        <a:bodyPr/>
        <a:lstStyle/>
        <a:p>
          <a:r>
            <a:rPr lang="en-US" sz="1600" dirty="0" smtClean="0">
              <a:solidFill>
                <a:schemeClr val="bg1"/>
              </a:solidFill>
              <a:latin typeface="Calibri" pitchFamily="34" charset="0"/>
            </a:rPr>
            <a:t>Reporting</a:t>
          </a:r>
          <a:endParaRPr lang="en-IN" sz="1600" dirty="0">
            <a:solidFill>
              <a:schemeClr val="bg1"/>
            </a:solidFill>
            <a:latin typeface="Calibri" pitchFamily="34" charset="0"/>
          </a:endParaRPr>
        </a:p>
      </dgm:t>
    </dgm:pt>
    <dgm:pt modelId="{0BB3AF67-13E8-464D-BEEF-7417B6ECC700}" type="parTrans" cxnId="{0876E8C7-4A41-43AD-8A48-0A95F271526B}">
      <dgm:prSet/>
      <dgm:spPr/>
      <dgm:t>
        <a:bodyPr/>
        <a:lstStyle/>
        <a:p>
          <a:endParaRPr lang="en-IN"/>
        </a:p>
      </dgm:t>
    </dgm:pt>
    <dgm:pt modelId="{E83F2E1B-329D-4CC6-BEDC-F2D83D013D72}" type="sibTrans" cxnId="{0876E8C7-4A41-43AD-8A48-0A95F271526B}">
      <dgm:prSet/>
      <dgm:spPr/>
      <dgm:t>
        <a:bodyPr/>
        <a:lstStyle/>
        <a:p>
          <a:endParaRPr lang="en-IN"/>
        </a:p>
      </dgm:t>
    </dgm:pt>
    <dgm:pt modelId="{4DD2EFC7-958F-40FF-890C-6B7F13E6EA34}" type="pres">
      <dgm:prSet presAssocID="{66CBB6C7-2EB3-4724-A4A3-855329EB81BC}" presName="CompostProcess" presStyleCnt="0">
        <dgm:presLayoutVars>
          <dgm:dir/>
          <dgm:resizeHandles val="exact"/>
        </dgm:presLayoutVars>
      </dgm:prSet>
      <dgm:spPr/>
    </dgm:pt>
    <dgm:pt modelId="{013F99FB-D126-4B19-85D1-AFE96DA1F56D}" type="pres">
      <dgm:prSet presAssocID="{66CBB6C7-2EB3-4724-A4A3-855329EB81BC}" presName="arrow" presStyleLbl="bgShp" presStyleIdx="0" presStyleCnt="1"/>
      <dgm:spPr>
        <a:solidFill>
          <a:schemeClr val="bg1">
            <a:lumMod val="50000"/>
          </a:schemeClr>
        </a:solidFill>
      </dgm:spPr>
    </dgm:pt>
    <dgm:pt modelId="{7FCCED0C-25D1-4522-9298-CDC98F65185F}" type="pres">
      <dgm:prSet presAssocID="{66CBB6C7-2EB3-4724-A4A3-855329EB81BC}" presName="linearProcess" presStyleCnt="0"/>
      <dgm:spPr/>
    </dgm:pt>
    <dgm:pt modelId="{63711FA3-08A3-4075-A2B0-B1E00B02AB66}" type="pres">
      <dgm:prSet presAssocID="{B94739EB-BD5E-42B0-B17B-C438FA54189D}" presName="textNode" presStyleLbl="node1" presStyleIdx="0" presStyleCnt="4" custScaleX="118000">
        <dgm:presLayoutVars>
          <dgm:bulletEnabled val="1"/>
        </dgm:presLayoutVars>
      </dgm:prSet>
      <dgm:spPr/>
      <dgm:t>
        <a:bodyPr/>
        <a:lstStyle/>
        <a:p>
          <a:endParaRPr lang="en-IN"/>
        </a:p>
      </dgm:t>
    </dgm:pt>
    <dgm:pt modelId="{E30D5624-144F-4E4C-A095-5A70FBBD6CA2}" type="pres">
      <dgm:prSet presAssocID="{162586EB-1430-4A0B-9C51-4672618F93F8}" presName="sibTrans" presStyleCnt="0"/>
      <dgm:spPr/>
    </dgm:pt>
    <dgm:pt modelId="{7A66A634-5B31-4E86-A62B-F6F554FD50AF}" type="pres">
      <dgm:prSet presAssocID="{A4DE3ACF-F01C-4F75-9C76-49785CF881F9}" presName="textNode" presStyleLbl="node1" presStyleIdx="1" presStyleCnt="4" custScaleX="112955" custLinFactNeighborX="-3398">
        <dgm:presLayoutVars>
          <dgm:bulletEnabled val="1"/>
        </dgm:presLayoutVars>
      </dgm:prSet>
      <dgm:spPr/>
      <dgm:t>
        <a:bodyPr/>
        <a:lstStyle/>
        <a:p>
          <a:endParaRPr lang="en-IN"/>
        </a:p>
      </dgm:t>
    </dgm:pt>
    <dgm:pt modelId="{92E9F51C-659B-4975-842A-6CE017EC1F96}" type="pres">
      <dgm:prSet presAssocID="{E5D7AD7C-4C72-4C63-A150-53406FCF28BE}" presName="sibTrans" presStyleCnt="0"/>
      <dgm:spPr/>
    </dgm:pt>
    <dgm:pt modelId="{7A39DBE1-5070-454A-939F-6DC2395A73AC}" type="pres">
      <dgm:prSet presAssocID="{530AB6FF-CD01-438B-851B-7944E36DB226}" presName="textNode" presStyleLbl="node1" presStyleIdx="2" presStyleCnt="4" custScaleX="122247">
        <dgm:presLayoutVars>
          <dgm:bulletEnabled val="1"/>
        </dgm:presLayoutVars>
      </dgm:prSet>
      <dgm:spPr/>
      <dgm:t>
        <a:bodyPr/>
        <a:lstStyle/>
        <a:p>
          <a:endParaRPr lang="en-IN"/>
        </a:p>
      </dgm:t>
    </dgm:pt>
    <dgm:pt modelId="{0C4EEF69-45C8-4C1D-AFC4-48401F469E63}" type="pres">
      <dgm:prSet presAssocID="{3C8E43ED-F7BF-4D89-A49D-336C411B7A8F}" presName="sibTrans" presStyleCnt="0"/>
      <dgm:spPr/>
    </dgm:pt>
    <dgm:pt modelId="{2F24E575-6A4C-4ABC-9EB0-900180BA52C9}" type="pres">
      <dgm:prSet presAssocID="{D243AE18-0AA7-4700-975C-9189B0FEE5F2}" presName="textNode" presStyleLbl="node1" presStyleIdx="3" presStyleCnt="4" custScaleX="101415" custLinFactNeighborX="-32020" custLinFactNeighborY="-3571">
        <dgm:presLayoutVars>
          <dgm:bulletEnabled val="1"/>
        </dgm:presLayoutVars>
      </dgm:prSet>
      <dgm:spPr/>
      <dgm:t>
        <a:bodyPr/>
        <a:lstStyle/>
        <a:p>
          <a:endParaRPr lang="en-IN"/>
        </a:p>
      </dgm:t>
    </dgm:pt>
  </dgm:ptLst>
  <dgm:cxnLst>
    <dgm:cxn modelId="{0EEB0DC6-6F42-474B-BAEB-6AF26CBE2BBC}" srcId="{66CBB6C7-2EB3-4724-A4A3-855329EB81BC}" destId="{530AB6FF-CD01-438B-851B-7944E36DB226}" srcOrd="2" destOrd="0" parTransId="{52DC4759-5F6A-4F54-A1DE-A72E70EB2B13}" sibTransId="{3C8E43ED-F7BF-4D89-A49D-336C411B7A8F}"/>
    <dgm:cxn modelId="{905A3761-58E3-4C25-902A-DF38A657EF3C}" type="presOf" srcId="{530AB6FF-CD01-438B-851B-7944E36DB226}" destId="{7A39DBE1-5070-454A-939F-6DC2395A73AC}" srcOrd="0" destOrd="0" presId="urn:microsoft.com/office/officeart/2005/8/layout/hProcess9"/>
    <dgm:cxn modelId="{0876E8C7-4A41-43AD-8A48-0A95F271526B}" srcId="{66CBB6C7-2EB3-4724-A4A3-855329EB81BC}" destId="{D243AE18-0AA7-4700-975C-9189B0FEE5F2}" srcOrd="3" destOrd="0" parTransId="{0BB3AF67-13E8-464D-BEEF-7417B6ECC700}" sibTransId="{E83F2E1B-329D-4CC6-BEDC-F2D83D013D72}"/>
    <dgm:cxn modelId="{0EA1A648-C7AD-4801-82E8-FCC2DBFA997C}" type="presOf" srcId="{D243AE18-0AA7-4700-975C-9189B0FEE5F2}" destId="{2F24E575-6A4C-4ABC-9EB0-900180BA52C9}" srcOrd="0" destOrd="0" presId="urn:microsoft.com/office/officeart/2005/8/layout/hProcess9"/>
    <dgm:cxn modelId="{893C42BA-E891-434C-9178-907483387DCF}" srcId="{66CBB6C7-2EB3-4724-A4A3-855329EB81BC}" destId="{A4DE3ACF-F01C-4F75-9C76-49785CF881F9}" srcOrd="1" destOrd="0" parTransId="{C2A27447-0359-4907-A47D-13845B72E024}" sibTransId="{E5D7AD7C-4C72-4C63-A150-53406FCF28BE}"/>
    <dgm:cxn modelId="{1A7DF689-20E5-467D-8F13-AC6542BEF93F}" type="presOf" srcId="{A4DE3ACF-F01C-4F75-9C76-49785CF881F9}" destId="{7A66A634-5B31-4E86-A62B-F6F554FD50AF}" srcOrd="0" destOrd="0" presId="urn:microsoft.com/office/officeart/2005/8/layout/hProcess9"/>
    <dgm:cxn modelId="{EFDCE2DD-F695-4E72-99B4-F78A407021DD}" srcId="{66CBB6C7-2EB3-4724-A4A3-855329EB81BC}" destId="{B94739EB-BD5E-42B0-B17B-C438FA54189D}" srcOrd="0" destOrd="0" parTransId="{D5E65B4A-DE0F-47BE-9D35-8209E4B4B6D9}" sibTransId="{162586EB-1430-4A0B-9C51-4672618F93F8}"/>
    <dgm:cxn modelId="{407DCD3E-8AFC-4EE8-B673-E9409CCE20CF}" type="presOf" srcId="{66CBB6C7-2EB3-4724-A4A3-855329EB81BC}" destId="{4DD2EFC7-958F-40FF-890C-6B7F13E6EA34}" srcOrd="0" destOrd="0" presId="urn:microsoft.com/office/officeart/2005/8/layout/hProcess9"/>
    <dgm:cxn modelId="{BD47D487-8252-461A-BEDC-D6E8A4BA547A}" type="presOf" srcId="{B94739EB-BD5E-42B0-B17B-C438FA54189D}" destId="{63711FA3-08A3-4075-A2B0-B1E00B02AB66}" srcOrd="0" destOrd="0" presId="urn:microsoft.com/office/officeart/2005/8/layout/hProcess9"/>
    <dgm:cxn modelId="{9970858A-37A3-413D-A3EF-3490FD8FF398}" type="presParOf" srcId="{4DD2EFC7-958F-40FF-890C-6B7F13E6EA34}" destId="{013F99FB-D126-4B19-85D1-AFE96DA1F56D}" srcOrd="0" destOrd="0" presId="urn:microsoft.com/office/officeart/2005/8/layout/hProcess9"/>
    <dgm:cxn modelId="{DE0C917B-DF66-407B-8FE2-AE93566E2320}" type="presParOf" srcId="{4DD2EFC7-958F-40FF-890C-6B7F13E6EA34}" destId="{7FCCED0C-25D1-4522-9298-CDC98F65185F}" srcOrd="1" destOrd="0" presId="urn:microsoft.com/office/officeart/2005/8/layout/hProcess9"/>
    <dgm:cxn modelId="{79CD2F7A-B0E8-47AF-808E-D96097C92AEB}" type="presParOf" srcId="{7FCCED0C-25D1-4522-9298-CDC98F65185F}" destId="{63711FA3-08A3-4075-A2B0-B1E00B02AB66}" srcOrd="0" destOrd="0" presId="urn:microsoft.com/office/officeart/2005/8/layout/hProcess9"/>
    <dgm:cxn modelId="{F0F994DC-0A55-46A0-9CC9-98E1B59C944B}" type="presParOf" srcId="{7FCCED0C-25D1-4522-9298-CDC98F65185F}" destId="{E30D5624-144F-4E4C-A095-5A70FBBD6CA2}" srcOrd="1" destOrd="0" presId="urn:microsoft.com/office/officeart/2005/8/layout/hProcess9"/>
    <dgm:cxn modelId="{A4ACB4BA-A933-46ED-970E-00773C0FF251}" type="presParOf" srcId="{7FCCED0C-25D1-4522-9298-CDC98F65185F}" destId="{7A66A634-5B31-4E86-A62B-F6F554FD50AF}" srcOrd="2" destOrd="0" presId="urn:microsoft.com/office/officeart/2005/8/layout/hProcess9"/>
    <dgm:cxn modelId="{7C4869B3-FE6C-4173-A92B-45BF63EF0820}" type="presParOf" srcId="{7FCCED0C-25D1-4522-9298-CDC98F65185F}" destId="{92E9F51C-659B-4975-842A-6CE017EC1F96}" srcOrd="3" destOrd="0" presId="urn:microsoft.com/office/officeart/2005/8/layout/hProcess9"/>
    <dgm:cxn modelId="{9B7C3AB2-B2B4-44D0-81F6-F6373E3BD948}" type="presParOf" srcId="{7FCCED0C-25D1-4522-9298-CDC98F65185F}" destId="{7A39DBE1-5070-454A-939F-6DC2395A73AC}" srcOrd="4" destOrd="0" presId="urn:microsoft.com/office/officeart/2005/8/layout/hProcess9"/>
    <dgm:cxn modelId="{E9CE57E7-8ECB-4542-92F5-689D097E9677}" type="presParOf" srcId="{7FCCED0C-25D1-4522-9298-CDC98F65185F}" destId="{0C4EEF69-45C8-4C1D-AFC4-48401F469E63}" srcOrd="5" destOrd="0" presId="urn:microsoft.com/office/officeart/2005/8/layout/hProcess9"/>
    <dgm:cxn modelId="{E2F5928E-6AD7-4832-A94F-33539F39A861}" type="presParOf" srcId="{7FCCED0C-25D1-4522-9298-CDC98F65185F}" destId="{2F24E575-6A4C-4ABC-9EB0-900180BA52C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CBB6C7-2EB3-4724-A4A3-855329EB81BC}" type="doc">
      <dgm:prSet loTypeId="urn:microsoft.com/office/officeart/2005/8/layout/hProcess9" loCatId="process" qsTypeId="urn:microsoft.com/office/officeart/2005/8/quickstyle/simple5" qsCatId="simple" csTypeId="urn:microsoft.com/office/officeart/2005/8/colors/accent1_2" csCatId="accent1" phldr="1"/>
      <dgm:spPr/>
    </dgm:pt>
    <dgm:pt modelId="{B94739EB-BD5E-42B0-B17B-C438FA54189D}">
      <dgm:prSet phldrT="[Text]" custT="1"/>
      <dgm:spPr>
        <a:solidFill>
          <a:srgbClr val="C00000"/>
        </a:solidFill>
      </dgm:spPr>
      <dgm:t>
        <a:bodyPr/>
        <a:lstStyle/>
        <a:p>
          <a:r>
            <a:rPr lang="en-US" sz="1600" dirty="0" smtClean="0">
              <a:solidFill>
                <a:schemeClr val="bg1"/>
              </a:solidFill>
              <a:latin typeface="Calibri" pitchFamily="34" charset="0"/>
            </a:rPr>
            <a:t>Understand</a:t>
          </a:r>
        </a:p>
        <a:p>
          <a:r>
            <a:rPr lang="en-US" sz="1600" dirty="0" smtClean="0">
              <a:solidFill>
                <a:schemeClr val="bg1"/>
              </a:solidFill>
              <a:latin typeface="Calibri" pitchFamily="34" charset="0"/>
            </a:rPr>
            <a:t>&amp; Scope</a:t>
          </a:r>
          <a:endParaRPr lang="en-IN" sz="1600" dirty="0">
            <a:solidFill>
              <a:schemeClr val="bg1"/>
            </a:solidFill>
            <a:latin typeface="Calibri" pitchFamily="34" charset="0"/>
          </a:endParaRPr>
        </a:p>
      </dgm:t>
    </dgm:pt>
    <dgm:pt modelId="{D5E65B4A-DE0F-47BE-9D35-8209E4B4B6D9}" type="parTrans" cxnId="{EFDCE2DD-F695-4E72-99B4-F78A407021DD}">
      <dgm:prSet/>
      <dgm:spPr/>
      <dgm:t>
        <a:bodyPr/>
        <a:lstStyle/>
        <a:p>
          <a:endParaRPr lang="en-IN"/>
        </a:p>
      </dgm:t>
    </dgm:pt>
    <dgm:pt modelId="{162586EB-1430-4A0B-9C51-4672618F93F8}" type="sibTrans" cxnId="{EFDCE2DD-F695-4E72-99B4-F78A407021DD}">
      <dgm:prSet/>
      <dgm:spPr/>
      <dgm:t>
        <a:bodyPr/>
        <a:lstStyle/>
        <a:p>
          <a:endParaRPr lang="en-IN"/>
        </a:p>
      </dgm:t>
    </dgm:pt>
    <dgm:pt modelId="{A4DE3ACF-F01C-4F75-9C76-49785CF881F9}">
      <dgm:prSet phldrT="[Text]" custT="1"/>
      <dgm:spPr>
        <a:solidFill>
          <a:srgbClr val="C00000"/>
        </a:solidFill>
      </dgm:spPr>
      <dgm:t>
        <a:bodyPr/>
        <a:lstStyle/>
        <a:p>
          <a:r>
            <a:rPr lang="en-US" sz="1600" dirty="0" smtClean="0">
              <a:solidFill>
                <a:schemeClr val="bg1"/>
              </a:solidFill>
              <a:latin typeface="Calibri" pitchFamily="34" charset="0"/>
            </a:rPr>
            <a:t>Plan &amp;</a:t>
          </a:r>
        </a:p>
        <a:p>
          <a:r>
            <a:rPr lang="en-US" sz="1600" dirty="0" smtClean="0">
              <a:solidFill>
                <a:schemeClr val="bg1"/>
              </a:solidFill>
              <a:latin typeface="Calibri" pitchFamily="34" charset="0"/>
            </a:rPr>
            <a:t>Analyze</a:t>
          </a:r>
          <a:endParaRPr lang="en-IN" sz="1600" dirty="0">
            <a:solidFill>
              <a:schemeClr val="bg1"/>
            </a:solidFill>
            <a:latin typeface="Calibri" pitchFamily="34" charset="0"/>
          </a:endParaRPr>
        </a:p>
      </dgm:t>
    </dgm:pt>
    <dgm:pt modelId="{C2A27447-0359-4907-A47D-13845B72E024}" type="parTrans" cxnId="{893C42BA-E891-434C-9178-907483387DCF}">
      <dgm:prSet/>
      <dgm:spPr/>
      <dgm:t>
        <a:bodyPr/>
        <a:lstStyle/>
        <a:p>
          <a:endParaRPr lang="en-IN"/>
        </a:p>
      </dgm:t>
    </dgm:pt>
    <dgm:pt modelId="{E5D7AD7C-4C72-4C63-A150-53406FCF28BE}" type="sibTrans" cxnId="{893C42BA-E891-434C-9178-907483387DCF}">
      <dgm:prSet/>
      <dgm:spPr/>
      <dgm:t>
        <a:bodyPr/>
        <a:lstStyle/>
        <a:p>
          <a:endParaRPr lang="en-IN"/>
        </a:p>
      </dgm:t>
    </dgm:pt>
    <dgm:pt modelId="{530AB6FF-CD01-438B-851B-7944E36DB226}">
      <dgm:prSet phldrT="[Text]" custT="1"/>
      <dgm:spPr>
        <a:solidFill>
          <a:srgbClr val="C00000"/>
        </a:solidFill>
      </dgm:spPr>
      <dgm:t>
        <a:bodyPr/>
        <a:lstStyle/>
        <a:p>
          <a:pPr algn="ctr"/>
          <a:r>
            <a:rPr lang="en-US" sz="1600" dirty="0" smtClean="0">
              <a:solidFill>
                <a:schemeClr val="bg1"/>
              </a:solidFill>
              <a:latin typeface="Calibri" pitchFamily="34" charset="0"/>
            </a:rPr>
            <a:t>Execution</a:t>
          </a:r>
          <a:endParaRPr lang="en-IN" sz="1600" dirty="0">
            <a:solidFill>
              <a:schemeClr val="bg1"/>
            </a:solidFill>
            <a:latin typeface="Calibri" pitchFamily="34" charset="0"/>
          </a:endParaRPr>
        </a:p>
      </dgm:t>
    </dgm:pt>
    <dgm:pt modelId="{52DC4759-5F6A-4F54-A1DE-A72E70EB2B13}" type="parTrans" cxnId="{0EEB0DC6-6F42-474B-BAEB-6AF26CBE2BBC}">
      <dgm:prSet/>
      <dgm:spPr/>
      <dgm:t>
        <a:bodyPr/>
        <a:lstStyle/>
        <a:p>
          <a:endParaRPr lang="en-IN"/>
        </a:p>
      </dgm:t>
    </dgm:pt>
    <dgm:pt modelId="{3C8E43ED-F7BF-4D89-A49D-336C411B7A8F}" type="sibTrans" cxnId="{0EEB0DC6-6F42-474B-BAEB-6AF26CBE2BBC}">
      <dgm:prSet/>
      <dgm:spPr/>
      <dgm:t>
        <a:bodyPr/>
        <a:lstStyle/>
        <a:p>
          <a:endParaRPr lang="en-IN"/>
        </a:p>
      </dgm:t>
    </dgm:pt>
    <dgm:pt modelId="{D243AE18-0AA7-4700-975C-9189B0FEE5F2}">
      <dgm:prSet phldrT="[Text]" custT="1"/>
      <dgm:spPr>
        <a:solidFill>
          <a:srgbClr val="C00000"/>
        </a:solidFill>
      </dgm:spPr>
      <dgm:t>
        <a:bodyPr/>
        <a:lstStyle/>
        <a:p>
          <a:r>
            <a:rPr lang="en-US" sz="1600" dirty="0" smtClean="0">
              <a:solidFill>
                <a:schemeClr val="bg1"/>
              </a:solidFill>
              <a:latin typeface="Calibri" pitchFamily="34" charset="0"/>
            </a:rPr>
            <a:t>Reporting</a:t>
          </a:r>
          <a:endParaRPr lang="en-IN" sz="1600" dirty="0">
            <a:solidFill>
              <a:schemeClr val="bg1"/>
            </a:solidFill>
            <a:latin typeface="Calibri" pitchFamily="34" charset="0"/>
          </a:endParaRPr>
        </a:p>
      </dgm:t>
    </dgm:pt>
    <dgm:pt modelId="{0BB3AF67-13E8-464D-BEEF-7417B6ECC700}" type="parTrans" cxnId="{0876E8C7-4A41-43AD-8A48-0A95F271526B}">
      <dgm:prSet/>
      <dgm:spPr/>
      <dgm:t>
        <a:bodyPr/>
        <a:lstStyle/>
        <a:p>
          <a:endParaRPr lang="en-IN"/>
        </a:p>
      </dgm:t>
    </dgm:pt>
    <dgm:pt modelId="{E83F2E1B-329D-4CC6-BEDC-F2D83D013D72}" type="sibTrans" cxnId="{0876E8C7-4A41-43AD-8A48-0A95F271526B}">
      <dgm:prSet/>
      <dgm:spPr/>
      <dgm:t>
        <a:bodyPr/>
        <a:lstStyle/>
        <a:p>
          <a:endParaRPr lang="en-IN"/>
        </a:p>
      </dgm:t>
    </dgm:pt>
    <dgm:pt modelId="{4DD2EFC7-958F-40FF-890C-6B7F13E6EA34}" type="pres">
      <dgm:prSet presAssocID="{66CBB6C7-2EB3-4724-A4A3-855329EB81BC}" presName="CompostProcess" presStyleCnt="0">
        <dgm:presLayoutVars>
          <dgm:dir/>
          <dgm:resizeHandles val="exact"/>
        </dgm:presLayoutVars>
      </dgm:prSet>
      <dgm:spPr/>
    </dgm:pt>
    <dgm:pt modelId="{013F99FB-D126-4B19-85D1-AFE96DA1F56D}" type="pres">
      <dgm:prSet presAssocID="{66CBB6C7-2EB3-4724-A4A3-855329EB81BC}" presName="arrow" presStyleLbl="bgShp" presStyleIdx="0" presStyleCnt="1"/>
      <dgm:spPr>
        <a:solidFill>
          <a:schemeClr val="bg1">
            <a:lumMod val="50000"/>
          </a:schemeClr>
        </a:solidFill>
      </dgm:spPr>
    </dgm:pt>
    <dgm:pt modelId="{7FCCED0C-25D1-4522-9298-CDC98F65185F}" type="pres">
      <dgm:prSet presAssocID="{66CBB6C7-2EB3-4724-A4A3-855329EB81BC}" presName="linearProcess" presStyleCnt="0"/>
      <dgm:spPr/>
    </dgm:pt>
    <dgm:pt modelId="{63711FA3-08A3-4075-A2B0-B1E00B02AB66}" type="pres">
      <dgm:prSet presAssocID="{B94739EB-BD5E-42B0-B17B-C438FA54189D}" presName="textNode" presStyleLbl="node1" presStyleIdx="0" presStyleCnt="4" custScaleX="118000">
        <dgm:presLayoutVars>
          <dgm:bulletEnabled val="1"/>
        </dgm:presLayoutVars>
      </dgm:prSet>
      <dgm:spPr/>
      <dgm:t>
        <a:bodyPr/>
        <a:lstStyle/>
        <a:p>
          <a:endParaRPr lang="en-IN"/>
        </a:p>
      </dgm:t>
    </dgm:pt>
    <dgm:pt modelId="{E30D5624-144F-4E4C-A095-5A70FBBD6CA2}" type="pres">
      <dgm:prSet presAssocID="{162586EB-1430-4A0B-9C51-4672618F93F8}" presName="sibTrans" presStyleCnt="0"/>
      <dgm:spPr/>
    </dgm:pt>
    <dgm:pt modelId="{7A66A634-5B31-4E86-A62B-F6F554FD50AF}" type="pres">
      <dgm:prSet presAssocID="{A4DE3ACF-F01C-4F75-9C76-49785CF881F9}" presName="textNode" presStyleLbl="node1" presStyleIdx="1" presStyleCnt="4" custScaleX="112955" custLinFactNeighborX="-3398">
        <dgm:presLayoutVars>
          <dgm:bulletEnabled val="1"/>
        </dgm:presLayoutVars>
      </dgm:prSet>
      <dgm:spPr/>
      <dgm:t>
        <a:bodyPr/>
        <a:lstStyle/>
        <a:p>
          <a:endParaRPr lang="en-IN"/>
        </a:p>
      </dgm:t>
    </dgm:pt>
    <dgm:pt modelId="{92E9F51C-659B-4975-842A-6CE017EC1F96}" type="pres">
      <dgm:prSet presAssocID="{E5D7AD7C-4C72-4C63-A150-53406FCF28BE}" presName="sibTrans" presStyleCnt="0"/>
      <dgm:spPr/>
    </dgm:pt>
    <dgm:pt modelId="{7A39DBE1-5070-454A-939F-6DC2395A73AC}" type="pres">
      <dgm:prSet presAssocID="{530AB6FF-CD01-438B-851B-7944E36DB226}" presName="textNode" presStyleLbl="node1" presStyleIdx="2" presStyleCnt="4" custScaleX="122247">
        <dgm:presLayoutVars>
          <dgm:bulletEnabled val="1"/>
        </dgm:presLayoutVars>
      </dgm:prSet>
      <dgm:spPr/>
      <dgm:t>
        <a:bodyPr/>
        <a:lstStyle/>
        <a:p>
          <a:endParaRPr lang="en-IN"/>
        </a:p>
      </dgm:t>
    </dgm:pt>
    <dgm:pt modelId="{0C4EEF69-45C8-4C1D-AFC4-48401F469E63}" type="pres">
      <dgm:prSet presAssocID="{3C8E43ED-F7BF-4D89-A49D-336C411B7A8F}" presName="sibTrans" presStyleCnt="0"/>
      <dgm:spPr/>
    </dgm:pt>
    <dgm:pt modelId="{2F24E575-6A4C-4ABC-9EB0-900180BA52C9}" type="pres">
      <dgm:prSet presAssocID="{D243AE18-0AA7-4700-975C-9189B0FEE5F2}" presName="textNode" presStyleLbl="node1" presStyleIdx="3" presStyleCnt="4" custScaleX="101415" custLinFactNeighborX="-32020" custLinFactNeighborY="-3571">
        <dgm:presLayoutVars>
          <dgm:bulletEnabled val="1"/>
        </dgm:presLayoutVars>
      </dgm:prSet>
      <dgm:spPr/>
      <dgm:t>
        <a:bodyPr/>
        <a:lstStyle/>
        <a:p>
          <a:endParaRPr lang="en-IN"/>
        </a:p>
      </dgm:t>
    </dgm:pt>
  </dgm:ptLst>
  <dgm:cxnLst>
    <dgm:cxn modelId="{B38B8D06-C0D8-4B27-87B3-C77FF2B61D87}" type="presOf" srcId="{D243AE18-0AA7-4700-975C-9189B0FEE5F2}" destId="{2F24E575-6A4C-4ABC-9EB0-900180BA52C9}" srcOrd="0" destOrd="0" presId="urn:microsoft.com/office/officeart/2005/8/layout/hProcess9"/>
    <dgm:cxn modelId="{0EEB0DC6-6F42-474B-BAEB-6AF26CBE2BBC}" srcId="{66CBB6C7-2EB3-4724-A4A3-855329EB81BC}" destId="{530AB6FF-CD01-438B-851B-7944E36DB226}" srcOrd="2" destOrd="0" parTransId="{52DC4759-5F6A-4F54-A1DE-A72E70EB2B13}" sibTransId="{3C8E43ED-F7BF-4D89-A49D-336C411B7A8F}"/>
    <dgm:cxn modelId="{69069055-4C41-4193-B93B-DA21E125EC81}" type="presOf" srcId="{A4DE3ACF-F01C-4F75-9C76-49785CF881F9}" destId="{7A66A634-5B31-4E86-A62B-F6F554FD50AF}" srcOrd="0" destOrd="0" presId="urn:microsoft.com/office/officeart/2005/8/layout/hProcess9"/>
    <dgm:cxn modelId="{0876E8C7-4A41-43AD-8A48-0A95F271526B}" srcId="{66CBB6C7-2EB3-4724-A4A3-855329EB81BC}" destId="{D243AE18-0AA7-4700-975C-9189B0FEE5F2}" srcOrd="3" destOrd="0" parTransId="{0BB3AF67-13E8-464D-BEEF-7417B6ECC700}" sibTransId="{E83F2E1B-329D-4CC6-BEDC-F2D83D013D72}"/>
    <dgm:cxn modelId="{893C42BA-E891-434C-9178-907483387DCF}" srcId="{66CBB6C7-2EB3-4724-A4A3-855329EB81BC}" destId="{A4DE3ACF-F01C-4F75-9C76-49785CF881F9}" srcOrd="1" destOrd="0" parTransId="{C2A27447-0359-4907-A47D-13845B72E024}" sibTransId="{E5D7AD7C-4C72-4C63-A150-53406FCF28BE}"/>
    <dgm:cxn modelId="{EFDCE2DD-F695-4E72-99B4-F78A407021DD}" srcId="{66CBB6C7-2EB3-4724-A4A3-855329EB81BC}" destId="{B94739EB-BD5E-42B0-B17B-C438FA54189D}" srcOrd="0" destOrd="0" parTransId="{D5E65B4A-DE0F-47BE-9D35-8209E4B4B6D9}" sibTransId="{162586EB-1430-4A0B-9C51-4672618F93F8}"/>
    <dgm:cxn modelId="{03BC6568-5117-495A-B6FF-2F945FF0DACF}" type="presOf" srcId="{66CBB6C7-2EB3-4724-A4A3-855329EB81BC}" destId="{4DD2EFC7-958F-40FF-890C-6B7F13E6EA34}" srcOrd="0" destOrd="0" presId="urn:microsoft.com/office/officeart/2005/8/layout/hProcess9"/>
    <dgm:cxn modelId="{334A8213-EFBD-42AD-9004-07CF19F2138D}" type="presOf" srcId="{530AB6FF-CD01-438B-851B-7944E36DB226}" destId="{7A39DBE1-5070-454A-939F-6DC2395A73AC}" srcOrd="0" destOrd="0" presId="urn:microsoft.com/office/officeart/2005/8/layout/hProcess9"/>
    <dgm:cxn modelId="{CEF47EBE-BCA7-4D26-941B-977FF91E4008}" type="presOf" srcId="{B94739EB-BD5E-42B0-B17B-C438FA54189D}" destId="{63711FA3-08A3-4075-A2B0-B1E00B02AB66}" srcOrd="0" destOrd="0" presId="urn:microsoft.com/office/officeart/2005/8/layout/hProcess9"/>
    <dgm:cxn modelId="{1CC9676C-2244-4487-91A7-627D166D7448}" type="presParOf" srcId="{4DD2EFC7-958F-40FF-890C-6B7F13E6EA34}" destId="{013F99FB-D126-4B19-85D1-AFE96DA1F56D}" srcOrd="0" destOrd="0" presId="urn:microsoft.com/office/officeart/2005/8/layout/hProcess9"/>
    <dgm:cxn modelId="{472159ED-372D-4FD7-AA15-232AAA5B5F33}" type="presParOf" srcId="{4DD2EFC7-958F-40FF-890C-6B7F13E6EA34}" destId="{7FCCED0C-25D1-4522-9298-CDC98F65185F}" srcOrd="1" destOrd="0" presId="urn:microsoft.com/office/officeart/2005/8/layout/hProcess9"/>
    <dgm:cxn modelId="{8E61A3F1-0A7B-450D-A822-CC37BA767EDA}" type="presParOf" srcId="{7FCCED0C-25D1-4522-9298-CDC98F65185F}" destId="{63711FA3-08A3-4075-A2B0-B1E00B02AB66}" srcOrd="0" destOrd="0" presId="urn:microsoft.com/office/officeart/2005/8/layout/hProcess9"/>
    <dgm:cxn modelId="{BF0B2AAB-CC6B-4471-982B-78F49B0CA31C}" type="presParOf" srcId="{7FCCED0C-25D1-4522-9298-CDC98F65185F}" destId="{E30D5624-144F-4E4C-A095-5A70FBBD6CA2}" srcOrd="1" destOrd="0" presId="urn:microsoft.com/office/officeart/2005/8/layout/hProcess9"/>
    <dgm:cxn modelId="{4BCCA4B9-8120-4051-925B-8379F94184E1}" type="presParOf" srcId="{7FCCED0C-25D1-4522-9298-CDC98F65185F}" destId="{7A66A634-5B31-4E86-A62B-F6F554FD50AF}" srcOrd="2" destOrd="0" presId="urn:microsoft.com/office/officeart/2005/8/layout/hProcess9"/>
    <dgm:cxn modelId="{05A378C8-56EA-4B56-9699-118034212430}" type="presParOf" srcId="{7FCCED0C-25D1-4522-9298-CDC98F65185F}" destId="{92E9F51C-659B-4975-842A-6CE017EC1F96}" srcOrd="3" destOrd="0" presId="urn:microsoft.com/office/officeart/2005/8/layout/hProcess9"/>
    <dgm:cxn modelId="{1157D042-A2DA-4251-BE4F-C996F890CAC7}" type="presParOf" srcId="{7FCCED0C-25D1-4522-9298-CDC98F65185F}" destId="{7A39DBE1-5070-454A-939F-6DC2395A73AC}" srcOrd="4" destOrd="0" presId="urn:microsoft.com/office/officeart/2005/8/layout/hProcess9"/>
    <dgm:cxn modelId="{CB4E48EA-C01C-412C-8F87-2AB8473BE4FC}" type="presParOf" srcId="{7FCCED0C-25D1-4522-9298-CDC98F65185F}" destId="{0C4EEF69-45C8-4C1D-AFC4-48401F469E63}" srcOrd="5" destOrd="0" presId="urn:microsoft.com/office/officeart/2005/8/layout/hProcess9"/>
    <dgm:cxn modelId="{03B0837F-52EE-423F-92D2-750F33E919D4}" type="presParOf" srcId="{7FCCED0C-25D1-4522-9298-CDC98F65185F}" destId="{2F24E575-6A4C-4ABC-9EB0-900180BA52C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CBB6C7-2EB3-4724-A4A3-855329EB81BC}" type="doc">
      <dgm:prSet loTypeId="urn:microsoft.com/office/officeart/2005/8/layout/hProcess9" loCatId="process" qsTypeId="urn:microsoft.com/office/officeart/2005/8/quickstyle/simple5" qsCatId="simple" csTypeId="urn:microsoft.com/office/officeart/2005/8/colors/accent1_2" csCatId="accent1" phldr="1"/>
      <dgm:spPr/>
    </dgm:pt>
    <dgm:pt modelId="{B94739EB-BD5E-42B0-B17B-C438FA54189D}">
      <dgm:prSet phldrT="[Text]" custT="1"/>
      <dgm:spPr>
        <a:solidFill>
          <a:srgbClr val="C00000"/>
        </a:solidFill>
      </dgm:spPr>
      <dgm:t>
        <a:bodyPr/>
        <a:lstStyle/>
        <a:p>
          <a:r>
            <a:rPr lang="en-US" sz="1600" dirty="0" smtClean="0">
              <a:solidFill>
                <a:schemeClr val="bg1"/>
              </a:solidFill>
              <a:latin typeface="Calibri" pitchFamily="34" charset="0"/>
            </a:rPr>
            <a:t>Understand</a:t>
          </a:r>
        </a:p>
        <a:p>
          <a:r>
            <a:rPr lang="en-US" sz="1600" dirty="0" smtClean="0">
              <a:solidFill>
                <a:schemeClr val="bg1"/>
              </a:solidFill>
              <a:latin typeface="Calibri" pitchFamily="34" charset="0"/>
            </a:rPr>
            <a:t>&amp; Scope</a:t>
          </a:r>
          <a:endParaRPr lang="en-IN" sz="1600" dirty="0">
            <a:solidFill>
              <a:schemeClr val="bg1"/>
            </a:solidFill>
            <a:latin typeface="Calibri" pitchFamily="34" charset="0"/>
          </a:endParaRPr>
        </a:p>
      </dgm:t>
    </dgm:pt>
    <dgm:pt modelId="{D5E65B4A-DE0F-47BE-9D35-8209E4B4B6D9}" type="parTrans" cxnId="{EFDCE2DD-F695-4E72-99B4-F78A407021DD}">
      <dgm:prSet/>
      <dgm:spPr/>
      <dgm:t>
        <a:bodyPr/>
        <a:lstStyle/>
        <a:p>
          <a:endParaRPr lang="en-IN"/>
        </a:p>
      </dgm:t>
    </dgm:pt>
    <dgm:pt modelId="{162586EB-1430-4A0B-9C51-4672618F93F8}" type="sibTrans" cxnId="{EFDCE2DD-F695-4E72-99B4-F78A407021DD}">
      <dgm:prSet/>
      <dgm:spPr/>
      <dgm:t>
        <a:bodyPr/>
        <a:lstStyle/>
        <a:p>
          <a:endParaRPr lang="en-IN"/>
        </a:p>
      </dgm:t>
    </dgm:pt>
    <dgm:pt modelId="{A4DE3ACF-F01C-4F75-9C76-49785CF881F9}">
      <dgm:prSet phldrT="[Text]" custT="1"/>
      <dgm:spPr>
        <a:solidFill>
          <a:srgbClr val="C00000"/>
        </a:solidFill>
      </dgm:spPr>
      <dgm:t>
        <a:bodyPr/>
        <a:lstStyle/>
        <a:p>
          <a:r>
            <a:rPr lang="en-US" sz="1600" dirty="0" smtClean="0">
              <a:solidFill>
                <a:schemeClr val="bg1"/>
              </a:solidFill>
              <a:latin typeface="Calibri" pitchFamily="34" charset="0"/>
            </a:rPr>
            <a:t>Plan &amp;</a:t>
          </a:r>
        </a:p>
        <a:p>
          <a:r>
            <a:rPr lang="en-US" sz="1600" dirty="0" smtClean="0">
              <a:solidFill>
                <a:schemeClr val="bg1"/>
              </a:solidFill>
              <a:latin typeface="Calibri" pitchFamily="34" charset="0"/>
            </a:rPr>
            <a:t>Analyze</a:t>
          </a:r>
          <a:endParaRPr lang="en-IN" sz="1600" dirty="0">
            <a:solidFill>
              <a:schemeClr val="bg1"/>
            </a:solidFill>
            <a:latin typeface="Calibri" pitchFamily="34" charset="0"/>
          </a:endParaRPr>
        </a:p>
      </dgm:t>
    </dgm:pt>
    <dgm:pt modelId="{C2A27447-0359-4907-A47D-13845B72E024}" type="parTrans" cxnId="{893C42BA-E891-434C-9178-907483387DCF}">
      <dgm:prSet/>
      <dgm:spPr/>
      <dgm:t>
        <a:bodyPr/>
        <a:lstStyle/>
        <a:p>
          <a:endParaRPr lang="en-IN"/>
        </a:p>
      </dgm:t>
    </dgm:pt>
    <dgm:pt modelId="{E5D7AD7C-4C72-4C63-A150-53406FCF28BE}" type="sibTrans" cxnId="{893C42BA-E891-434C-9178-907483387DCF}">
      <dgm:prSet/>
      <dgm:spPr/>
      <dgm:t>
        <a:bodyPr/>
        <a:lstStyle/>
        <a:p>
          <a:endParaRPr lang="en-IN"/>
        </a:p>
      </dgm:t>
    </dgm:pt>
    <dgm:pt modelId="{530AB6FF-CD01-438B-851B-7944E36DB226}">
      <dgm:prSet phldrT="[Text]" custT="1"/>
      <dgm:spPr>
        <a:solidFill>
          <a:srgbClr val="C00000"/>
        </a:solidFill>
      </dgm:spPr>
      <dgm:t>
        <a:bodyPr/>
        <a:lstStyle/>
        <a:p>
          <a:pPr algn="ctr"/>
          <a:r>
            <a:rPr lang="en-US" sz="1600" dirty="0" smtClean="0">
              <a:solidFill>
                <a:schemeClr val="bg1"/>
              </a:solidFill>
              <a:latin typeface="Calibri" pitchFamily="34" charset="0"/>
            </a:rPr>
            <a:t>Execution</a:t>
          </a:r>
          <a:endParaRPr lang="en-IN" sz="1600" dirty="0">
            <a:solidFill>
              <a:schemeClr val="bg1"/>
            </a:solidFill>
            <a:latin typeface="Calibri" pitchFamily="34" charset="0"/>
          </a:endParaRPr>
        </a:p>
      </dgm:t>
    </dgm:pt>
    <dgm:pt modelId="{52DC4759-5F6A-4F54-A1DE-A72E70EB2B13}" type="parTrans" cxnId="{0EEB0DC6-6F42-474B-BAEB-6AF26CBE2BBC}">
      <dgm:prSet/>
      <dgm:spPr/>
      <dgm:t>
        <a:bodyPr/>
        <a:lstStyle/>
        <a:p>
          <a:endParaRPr lang="en-IN"/>
        </a:p>
      </dgm:t>
    </dgm:pt>
    <dgm:pt modelId="{3C8E43ED-F7BF-4D89-A49D-336C411B7A8F}" type="sibTrans" cxnId="{0EEB0DC6-6F42-474B-BAEB-6AF26CBE2BBC}">
      <dgm:prSet/>
      <dgm:spPr/>
      <dgm:t>
        <a:bodyPr/>
        <a:lstStyle/>
        <a:p>
          <a:endParaRPr lang="en-IN"/>
        </a:p>
      </dgm:t>
    </dgm:pt>
    <dgm:pt modelId="{D243AE18-0AA7-4700-975C-9189B0FEE5F2}">
      <dgm:prSet phldrT="[Text]" custT="1"/>
      <dgm:spPr>
        <a:solidFill>
          <a:srgbClr val="C00000"/>
        </a:solidFill>
      </dgm:spPr>
      <dgm:t>
        <a:bodyPr/>
        <a:lstStyle/>
        <a:p>
          <a:r>
            <a:rPr lang="en-US" sz="1600" dirty="0" smtClean="0">
              <a:solidFill>
                <a:schemeClr val="bg1"/>
              </a:solidFill>
              <a:latin typeface="Calibri" pitchFamily="34" charset="0"/>
            </a:rPr>
            <a:t>Reporting</a:t>
          </a:r>
          <a:endParaRPr lang="en-IN" sz="1600" dirty="0">
            <a:solidFill>
              <a:schemeClr val="bg1"/>
            </a:solidFill>
            <a:latin typeface="Calibri" pitchFamily="34" charset="0"/>
          </a:endParaRPr>
        </a:p>
      </dgm:t>
    </dgm:pt>
    <dgm:pt modelId="{0BB3AF67-13E8-464D-BEEF-7417B6ECC700}" type="parTrans" cxnId="{0876E8C7-4A41-43AD-8A48-0A95F271526B}">
      <dgm:prSet/>
      <dgm:spPr/>
      <dgm:t>
        <a:bodyPr/>
        <a:lstStyle/>
        <a:p>
          <a:endParaRPr lang="en-IN"/>
        </a:p>
      </dgm:t>
    </dgm:pt>
    <dgm:pt modelId="{E83F2E1B-329D-4CC6-BEDC-F2D83D013D72}" type="sibTrans" cxnId="{0876E8C7-4A41-43AD-8A48-0A95F271526B}">
      <dgm:prSet/>
      <dgm:spPr/>
      <dgm:t>
        <a:bodyPr/>
        <a:lstStyle/>
        <a:p>
          <a:endParaRPr lang="en-IN"/>
        </a:p>
      </dgm:t>
    </dgm:pt>
    <dgm:pt modelId="{4DD2EFC7-958F-40FF-890C-6B7F13E6EA34}" type="pres">
      <dgm:prSet presAssocID="{66CBB6C7-2EB3-4724-A4A3-855329EB81BC}" presName="CompostProcess" presStyleCnt="0">
        <dgm:presLayoutVars>
          <dgm:dir/>
          <dgm:resizeHandles val="exact"/>
        </dgm:presLayoutVars>
      </dgm:prSet>
      <dgm:spPr/>
    </dgm:pt>
    <dgm:pt modelId="{013F99FB-D126-4B19-85D1-AFE96DA1F56D}" type="pres">
      <dgm:prSet presAssocID="{66CBB6C7-2EB3-4724-A4A3-855329EB81BC}" presName="arrow" presStyleLbl="bgShp" presStyleIdx="0" presStyleCnt="1"/>
      <dgm:spPr>
        <a:solidFill>
          <a:schemeClr val="bg1">
            <a:lumMod val="50000"/>
          </a:schemeClr>
        </a:solidFill>
      </dgm:spPr>
    </dgm:pt>
    <dgm:pt modelId="{7FCCED0C-25D1-4522-9298-CDC98F65185F}" type="pres">
      <dgm:prSet presAssocID="{66CBB6C7-2EB3-4724-A4A3-855329EB81BC}" presName="linearProcess" presStyleCnt="0"/>
      <dgm:spPr/>
    </dgm:pt>
    <dgm:pt modelId="{63711FA3-08A3-4075-A2B0-B1E00B02AB66}" type="pres">
      <dgm:prSet presAssocID="{B94739EB-BD5E-42B0-B17B-C438FA54189D}" presName="textNode" presStyleLbl="node1" presStyleIdx="0" presStyleCnt="4" custScaleX="118000">
        <dgm:presLayoutVars>
          <dgm:bulletEnabled val="1"/>
        </dgm:presLayoutVars>
      </dgm:prSet>
      <dgm:spPr/>
      <dgm:t>
        <a:bodyPr/>
        <a:lstStyle/>
        <a:p>
          <a:endParaRPr lang="en-IN"/>
        </a:p>
      </dgm:t>
    </dgm:pt>
    <dgm:pt modelId="{E30D5624-144F-4E4C-A095-5A70FBBD6CA2}" type="pres">
      <dgm:prSet presAssocID="{162586EB-1430-4A0B-9C51-4672618F93F8}" presName="sibTrans" presStyleCnt="0"/>
      <dgm:spPr/>
    </dgm:pt>
    <dgm:pt modelId="{7A66A634-5B31-4E86-A62B-F6F554FD50AF}" type="pres">
      <dgm:prSet presAssocID="{A4DE3ACF-F01C-4F75-9C76-49785CF881F9}" presName="textNode" presStyleLbl="node1" presStyleIdx="1" presStyleCnt="4" custScaleX="112955" custLinFactNeighborX="-3398">
        <dgm:presLayoutVars>
          <dgm:bulletEnabled val="1"/>
        </dgm:presLayoutVars>
      </dgm:prSet>
      <dgm:spPr/>
      <dgm:t>
        <a:bodyPr/>
        <a:lstStyle/>
        <a:p>
          <a:endParaRPr lang="en-IN"/>
        </a:p>
      </dgm:t>
    </dgm:pt>
    <dgm:pt modelId="{92E9F51C-659B-4975-842A-6CE017EC1F96}" type="pres">
      <dgm:prSet presAssocID="{E5D7AD7C-4C72-4C63-A150-53406FCF28BE}" presName="sibTrans" presStyleCnt="0"/>
      <dgm:spPr/>
    </dgm:pt>
    <dgm:pt modelId="{7A39DBE1-5070-454A-939F-6DC2395A73AC}" type="pres">
      <dgm:prSet presAssocID="{530AB6FF-CD01-438B-851B-7944E36DB226}" presName="textNode" presStyleLbl="node1" presStyleIdx="2" presStyleCnt="4" custScaleX="122247">
        <dgm:presLayoutVars>
          <dgm:bulletEnabled val="1"/>
        </dgm:presLayoutVars>
      </dgm:prSet>
      <dgm:spPr/>
      <dgm:t>
        <a:bodyPr/>
        <a:lstStyle/>
        <a:p>
          <a:endParaRPr lang="en-IN"/>
        </a:p>
      </dgm:t>
    </dgm:pt>
    <dgm:pt modelId="{0C4EEF69-45C8-4C1D-AFC4-48401F469E63}" type="pres">
      <dgm:prSet presAssocID="{3C8E43ED-F7BF-4D89-A49D-336C411B7A8F}" presName="sibTrans" presStyleCnt="0"/>
      <dgm:spPr/>
    </dgm:pt>
    <dgm:pt modelId="{2F24E575-6A4C-4ABC-9EB0-900180BA52C9}" type="pres">
      <dgm:prSet presAssocID="{D243AE18-0AA7-4700-975C-9189B0FEE5F2}" presName="textNode" presStyleLbl="node1" presStyleIdx="3" presStyleCnt="4" custScaleX="101415" custLinFactNeighborX="-32020" custLinFactNeighborY="-3571">
        <dgm:presLayoutVars>
          <dgm:bulletEnabled val="1"/>
        </dgm:presLayoutVars>
      </dgm:prSet>
      <dgm:spPr/>
      <dgm:t>
        <a:bodyPr/>
        <a:lstStyle/>
        <a:p>
          <a:endParaRPr lang="en-IN"/>
        </a:p>
      </dgm:t>
    </dgm:pt>
  </dgm:ptLst>
  <dgm:cxnLst>
    <dgm:cxn modelId="{9DBAC432-EE25-494D-A522-3D00F8CB87EC}" type="presOf" srcId="{A4DE3ACF-F01C-4F75-9C76-49785CF881F9}" destId="{7A66A634-5B31-4E86-A62B-F6F554FD50AF}" srcOrd="0" destOrd="0" presId="urn:microsoft.com/office/officeart/2005/8/layout/hProcess9"/>
    <dgm:cxn modelId="{88E686E4-42ED-4118-9EF5-2ED24CBAB869}" type="presOf" srcId="{66CBB6C7-2EB3-4724-A4A3-855329EB81BC}" destId="{4DD2EFC7-958F-40FF-890C-6B7F13E6EA34}" srcOrd="0" destOrd="0" presId="urn:microsoft.com/office/officeart/2005/8/layout/hProcess9"/>
    <dgm:cxn modelId="{0EEB0DC6-6F42-474B-BAEB-6AF26CBE2BBC}" srcId="{66CBB6C7-2EB3-4724-A4A3-855329EB81BC}" destId="{530AB6FF-CD01-438B-851B-7944E36DB226}" srcOrd="2" destOrd="0" parTransId="{52DC4759-5F6A-4F54-A1DE-A72E70EB2B13}" sibTransId="{3C8E43ED-F7BF-4D89-A49D-336C411B7A8F}"/>
    <dgm:cxn modelId="{0876E8C7-4A41-43AD-8A48-0A95F271526B}" srcId="{66CBB6C7-2EB3-4724-A4A3-855329EB81BC}" destId="{D243AE18-0AA7-4700-975C-9189B0FEE5F2}" srcOrd="3" destOrd="0" parTransId="{0BB3AF67-13E8-464D-BEEF-7417B6ECC700}" sibTransId="{E83F2E1B-329D-4CC6-BEDC-F2D83D013D72}"/>
    <dgm:cxn modelId="{893C42BA-E891-434C-9178-907483387DCF}" srcId="{66CBB6C7-2EB3-4724-A4A3-855329EB81BC}" destId="{A4DE3ACF-F01C-4F75-9C76-49785CF881F9}" srcOrd="1" destOrd="0" parTransId="{C2A27447-0359-4907-A47D-13845B72E024}" sibTransId="{E5D7AD7C-4C72-4C63-A150-53406FCF28BE}"/>
    <dgm:cxn modelId="{9419B2AA-2F0A-4566-B1C2-42A38FB57EBD}" type="presOf" srcId="{530AB6FF-CD01-438B-851B-7944E36DB226}" destId="{7A39DBE1-5070-454A-939F-6DC2395A73AC}" srcOrd="0" destOrd="0" presId="urn:microsoft.com/office/officeart/2005/8/layout/hProcess9"/>
    <dgm:cxn modelId="{A7C2D009-F69F-4EB4-905D-1505BFD2F565}" type="presOf" srcId="{D243AE18-0AA7-4700-975C-9189B0FEE5F2}" destId="{2F24E575-6A4C-4ABC-9EB0-900180BA52C9}" srcOrd="0" destOrd="0" presId="urn:microsoft.com/office/officeart/2005/8/layout/hProcess9"/>
    <dgm:cxn modelId="{EFDCE2DD-F695-4E72-99B4-F78A407021DD}" srcId="{66CBB6C7-2EB3-4724-A4A3-855329EB81BC}" destId="{B94739EB-BD5E-42B0-B17B-C438FA54189D}" srcOrd="0" destOrd="0" parTransId="{D5E65B4A-DE0F-47BE-9D35-8209E4B4B6D9}" sibTransId="{162586EB-1430-4A0B-9C51-4672618F93F8}"/>
    <dgm:cxn modelId="{CB0E0970-B00F-45DD-8778-3CB7A5B5B960}" type="presOf" srcId="{B94739EB-BD5E-42B0-B17B-C438FA54189D}" destId="{63711FA3-08A3-4075-A2B0-B1E00B02AB66}" srcOrd="0" destOrd="0" presId="urn:microsoft.com/office/officeart/2005/8/layout/hProcess9"/>
    <dgm:cxn modelId="{754AD9DF-2988-4AB3-95BF-E350C75C77A2}" type="presParOf" srcId="{4DD2EFC7-958F-40FF-890C-6B7F13E6EA34}" destId="{013F99FB-D126-4B19-85D1-AFE96DA1F56D}" srcOrd="0" destOrd="0" presId="urn:microsoft.com/office/officeart/2005/8/layout/hProcess9"/>
    <dgm:cxn modelId="{07AC5DE2-A5A9-4454-B82C-F50B25608D64}" type="presParOf" srcId="{4DD2EFC7-958F-40FF-890C-6B7F13E6EA34}" destId="{7FCCED0C-25D1-4522-9298-CDC98F65185F}" srcOrd="1" destOrd="0" presId="urn:microsoft.com/office/officeart/2005/8/layout/hProcess9"/>
    <dgm:cxn modelId="{B6A87631-FBC8-40E8-A31D-5F3FEDADEC28}" type="presParOf" srcId="{7FCCED0C-25D1-4522-9298-CDC98F65185F}" destId="{63711FA3-08A3-4075-A2B0-B1E00B02AB66}" srcOrd="0" destOrd="0" presId="urn:microsoft.com/office/officeart/2005/8/layout/hProcess9"/>
    <dgm:cxn modelId="{2317FF0B-5CC1-4994-B7B8-EEF817AC1EE3}" type="presParOf" srcId="{7FCCED0C-25D1-4522-9298-CDC98F65185F}" destId="{E30D5624-144F-4E4C-A095-5A70FBBD6CA2}" srcOrd="1" destOrd="0" presId="urn:microsoft.com/office/officeart/2005/8/layout/hProcess9"/>
    <dgm:cxn modelId="{080104DA-5A56-401A-963C-A3E81DA13981}" type="presParOf" srcId="{7FCCED0C-25D1-4522-9298-CDC98F65185F}" destId="{7A66A634-5B31-4E86-A62B-F6F554FD50AF}" srcOrd="2" destOrd="0" presId="urn:microsoft.com/office/officeart/2005/8/layout/hProcess9"/>
    <dgm:cxn modelId="{2318F06F-36DB-4E7E-9392-A884110D1F65}" type="presParOf" srcId="{7FCCED0C-25D1-4522-9298-CDC98F65185F}" destId="{92E9F51C-659B-4975-842A-6CE017EC1F96}" srcOrd="3" destOrd="0" presId="urn:microsoft.com/office/officeart/2005/8/layout/hProcess9"/>
    <dgm:cxn modelId="{DC03CF9B-CAA9-4AC4-BAAC-AC32A1A593A4}" type="presParOf" srcId="{7FCCED0C-25D1-4522-9298-CDC98F65185F}" destId="{7A39DBE1-5070-454A-939F-6DC2395A73AC}" srcOrd="4" destOrd="0" presId="urn:microsoft.com/office/officeart/2005/8/layout/hProcess9"/>
    <dgm:cxn modelId="{97830708-DE25-448B-9D46-F4E4BF366D3C}" type="presParOf" srcId="{7FCCED0C-25D1-4522-9298-CDC98F65185F}" destId="{0C4EEF69-45C8-4C1D-AFC4-48401F469E63}" srcOrd="5" destOrd="0" presId="urn:microsoft.com/office/officeart/2005/8/layout/hProcess9"/>
    <dgm:cxn modelId="{CAFE53BC-7662-42BB-89BF-E9FF9C4C0E99}" type="presParOf" srcId="{7FCCED0C-25D1-4522-9298-CDC98F65185F}" destId="{2F24E575-6A4C-4ABC-9EB0-900180BA52C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87CD3-F50E-4BD6-8031-2AB526FEFD41}">
      <dsp:nvSpPr>
        <dsp:cNvPr id="0" name=""/>
        <dsp:cNvSpPr/>
      </dsp:nvSpPr>
      <dsp:spPr>
        <a:xfrm rot="16200000">
          <a:off x="57150" y="-57150"/>
          <a:ext cx="1028700" cy="1143000"/>
        </a:xfrm>
        <a:prstGeom prst="round1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latin typeface="Calibri" pitchFamily="34" charset="0"/>
              <a:cs typeface="Calibri" pitchFamily="34" charset="0"/>
            </a:rPr>
            <a:t>People</a:t>
          </a:r>
          <a:endParaRPr lang="en-US" sz="1400" kern="1200" dirty="0">
            <a:latin typeface="Calibri" pitchFamily="34" charset="0"/>
            <a:cs typeface="Calibri" pitchFamily="34" charset="0"/>
          </a:endParaRPr>
        </a:p>
      </dsp:txBody>
      <dsp:txXfrm rot="5400000">
        <a:off x="0" y="0"/>
        <a:ext cx="1143000" cy="771525"/>
      </dsp:txXfrm>
    </dsp:sp>
    <dsp:sp modelId="{61FE6833-11AB-43FC-BAEE-2AFAB976AC9E}">
      <dsp:nvSpPr>
        <dsp:cNvPr id="0" name=""/>
        <dsp:cNvSpPr/>
      </dsp:nvSpPr>
      <dsp:spPr>
        <a:xfrm>
          <a:off x="1143000" y="0"/>
          <a:ext cx="1143000" cy="1028700"/>
        </a:xfrm>
        <a:prstGeom prst="round1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latin typeface="Calibri" pitchFamily="34" charset="0"/>
              <a:cs typeface="Calibri" pitchFamily="34" charset="0"/>
            </a:rPr>
            <a:t>Experience</a:t>
          </a:r>
          <a:endParaRPr lang="en-US" sz="1400" kern="1200" dirty="0">
            <a:latin typeface="Calibri" pitchFamily="34" charset="0"/>
            <a:cs typeface="Calibri" pitchFamily="34" charset="0"/>
          </a:endParaRPr>
        </a:p>
      </dsp:txBody>
      <dsp:txXfrm>
        <a:off x="1143000" y="0"/>
        <a:ext cx="1143000" cy="771525"/>
      </dsp:txXfrm>
    </dsp:sp>
    <dsp:sp modelId="{BF51C180-CD78-4E76-94CB-D4DAA26F510E}">
      <dsp:nvSpPr>
        <dsp:cNvPr id="0" name=""/>
        <dsp:cNvSpPr/>
      </dsp:nvSpPr>
      <dsp:spPr>
        <a:xfrm rot="10800000">
          <a:off x="0" y="1028700"/>
          <a:ext cx="1143000" cy="1028700"/>
        </a:xfrm>
        <a:prstGeom prst="round1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latin typeface="Calibri" pitchFamily="34" charset="0"/>
              <a:cs typeface="Calibri" pitchFamily="34" charset="0"/>
            </a:rPr>
            <a:t>Knowledge</a:t>
          </a:r>
          <a:endParaRPr lang="en-US" sz="1400" kern="1200" dirty="0">
            <a:latin typeface="Calibri" pitchFamily="34" charset="0"/>
            <a:cs typeface="Calibri" pitchFamily="34" charset="0"/>
          </a:endParaRPr>
        </a:p>
      </dsp:txBody>
      <dsp:txXfrm rot="10800000">
        <a:off x="0" y="1285875"/>
        <a:ext cx="1143000" cy="771525"/>
      </dsp:txXfrm>
    </dsp:sp>
    <dsp:sp modelId="{B8583984-9566-4AF0-B43C-F67D815DB3CC}">
      <dsp:nvSpPr>
        <dsp:cNvPr id="0" name=""/>
        <dsp:cNvSpPr/>
      </dsp:nvSpPr>
      <dsp:spPr>
        <a:xfrm rot="5400000">
          <a:off x="1200150" y="971549"/>
          <a:ext cx="1028700" cy="1143000"/>
        </a:xfrm>
        <a:prstGeom prst="round1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latin typeface="Calibri" pitchFamily="34" charset="0"/>
              <a:cs typeface="Calibri" pitchFamily="34" charset="0"/>
            </a:rPr>
            <a:t>Solution</a:t>
          </a:r>
          <a:endParaRPr lang="en-US" sz="1400" kern="1200" dirty="0">
            <a:latin typeface="Calibri" pitchFamily="34" charset="0"/>
            <a:cs typeface="Calibri" pitchFamily="34" charset="0"/>
          </a:endParaRPr>
        </a:p>
      </dsp:txBody>
      <dsp:txXfrm rot="-5400000">
        <a:off x="1143000" y="1285874"/>
        <a:ext cx="1143000" cy="771525"/>
      </dsp:txXfrm>
    </dsp:sp>
    <dsp:sp modelId="{AD04D9E4-5400-4E45-B188-5C1734284A2B}">
      <dsp:nvSpPr>
        <dsp:cNvPr id="0" name=""/>
        <dsp:cNvSpPr/>
      </dsp:nvSpPr>
      <dsp:spPr>
        <a:xfrm>
          <a:off x="800099" y="771524"/>
          <a:ext cx="685800" cy="514349"/>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accent3"/>
              </a:solidFill>
              <a:latin typeface="Calibri" pitchFamily="34" charset="0"/>
              <a:cs typeface="Calibri" pitchFamily="34" charset="0"/>
            </a:rPr>
            <a:t>Value Creation</a:t>
          </a:r>
          <a:endParaRPr lang="en-US" sz="1300" kern="1200" dirty="0">
            <a:solidFill>
              <a:schemeClr val="accent3"/>
            </a:solidFill>
            <a:latin typeface="Calibri" pitchFamily="34" charset="0"/>
            <a:cs typeface="Calibri" pitchFamily="34" charset="0"/>
          </a:endParaRPr>
        </a:p>
      </dsp:txBody>
      <dsp:txXfrm>
        <a:off x="825207" y="796632"/>
        <a:ext cx="635584" cy="464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F99FB-D126-4B19-85D1-AFE96DA1F56D}">
      <dsp:nvSpPr>
        <dsp:cNvPr id="0" name=""/>
        <dsp:cNvSpPr/>
      </dsp:nvSpPr>
      <dsp:spPr>
        <a:xfrm>
          <a:off x="502920" y="0"/>
          <a:ext cx="5699760" cy="2209800"/>
        </a:xfrm>
        <a:prstGeom prst="rightArrow">
          <a:avLst/>
        </a:prstGeom>
        <a:solidFill>
          <a:schemeClr val="bg1">
            <a:lumMod val="5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3711FA3-08A3-4075-A2B0-B1E00B02AB66}">
      <dsp:nvSpPr>
        <dsp:cNvPr id="0" name=""/>
        <dsp:cNvSpPr/>
      </dsp:nvSpPr>
      <dsp:spPr>
        <a:xfrm>
          <a:off x="2084" y="662940"/>
          <a:ext cx="1567067" cy="88392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latin typeface="Calibri" pitchFamily="34" charset="0"/>
            </a:rPr>
            <a:t>Understand</a:t>
          </a:r>
        </a:p>
        <a:p>
          <a:pPr lvl="0" algn="ctr" defTabSz="711200">
            <a:lnSpc>
              <a:spcPct val="90000"/>
            </a:lnSpc>
            <a:spcBef>
              <a:spcPct val="0"/>
            </a:spcBef>
            <a:spcAft>
              <a:spcPct val="35000"/>
            </a:spcAft>
          </a:pPr>
          <a:r>
            <a:rPr lang="en-US" sz="1600" kern="1200" dirty="0" smtClean="0">
              <a:solidFill>
                <a:schemeClr val="bg1"/>
              </a:solidFill>
              <a:latin typeface="Calibri" pitchFamily="34" charset="0"/>
            </a:rPr>
            <a:t>&amp; Scope</a:t>
          </a:r>
          <a:endParaRPr lang="en-IN" sz="1600" kern="1200" dirty="0">
            <a:solidFill>
              <a:schemeClr val="bg1"/>
            </a:solidFill>
            <a:latin typeface="Calibri" pitchFamily="34" charset="0"/>
          </a:endParaRPr>
        </a:p>
      </dsp:txBody>
      <dsp:txXfrm>
        <a:off x="45233" y="706089"/>
        <a:ext cx="1480769" cy="797622"/>
      </dsp:txXfrm>
    </dsp:sp>
    <dsp:sp modelId="{7A66A634-5B31-4E86-A62B-F6F554FD50AF}">
      <dsp:nvSpPr>
        <dsp:cNvPr id="0" name=""/>
        <dsp:cNvSpPr/>
      </dsp:nvSpPr>
      <dsp:spPr>
        <a:xfrm>
          <a:off x="1782968" y="662940"/>
          <a:ext cx="1500068" cy="88392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latin typeface="Calibri" pitchFamily="34" charset="0"/>
            </a:rPr>
            <a:t>Plan &amp;</a:t>
          </a:r>
        </a:p>
        <a:p>
          <a:pPr lvl="0" algn="ctr" defTabSz="711200">
            <a:lnSpc>
              <a:spcPct val="90000"/>
            </a:lnSpc>
            <a:spcBef>
              <a:spcPct val="0"/>
            </a:spcBef>
            <a:spcAft>
              <a:spcPct val="35000"/>
            </a:spcAft>
          </a:pPr>
          <a:r>
            <a:rPr lang="en-US" sz="1600" kern="1200" dirty="0" smtClean="0">
              <a:solidFill>
                <a:schemeClr val="bg1"/>
              </a:solidFill>
              <a:latin typeface="Calibri" pitchFamily="34" charset="0"/>
            </a:rPr>
            <a:t>Analyze</a:t>
          </a:r>
          <a:endParaRPr lang="en-IN" sz="1600" kern="1200" dirty="0">
            <a:solidFill>
              <a:schemeClr val="bg1"/>
            </a:solidFill>
            <a:latin typeface="Calibri" pitchFamily="34" charset="0"/>
          </a:endParaRPr>
        </a:p>
      </dsp:txBody>
      <dsp:txXfrm>
        <a:off x="1826117" y="706089"/>
        <a:ext cx="1413770" cy="797622"/>
      </dsp:txXfrm>
    </dsp:sp>
    <dsp:sp modelId="{7A39DBE1-5070-454A-939F-6DC2395A73AC}">
      <dsp:nvSpPr>
        <dsp:cNvPr id="0" name=""/>
        <dsp:cNvSpPr/>
      </dsp:nvSpPr>
      <dsp:spPr>
        <a:xfrm>
          <a:off x="3511894" y="662940"/>
          <a:ext cx="1623468" cy="88392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latin typeface="Calibri" pitchFamily="34" charset="0"/>
            </a:rPr>
            <a:t>Execution</a:t>
          </a:r>
          <a:endParaRPr lang="en-IN" sz="1600" kern="1200" dirty="0">
            <a:solidFill>
              <a:schemeClr val="bg1"/>
            </a:solidFill>
            <a:latin typeface="Calibri" pitchFamily="34" charset="0"/>
          </a:endParaRPr>
        </a:p>
      </dsp:txBody>
      <dsp:txXfrm>
        <a:off x="3555043" y="706089"/>
        <a:ext cx="1537170" cy="797622"/>
      </dsp:txXfrm>
    </dsp:sp>
    <dsp:sp modelId="{2F24E575-6A4C-4ABC-9EB0-900180BA52C9}">
      <dsp:nvSpPr>
        <dsp:cNvPr id="0" name=""/>
        <dsp:cNvSpPr/>
      </dsp:nvSpPr>
      <dsp:spPr>
        <a:xfrm>
          <a:off x="5285828" y="631375"/>
          <a:ext cx="1346814" cy="88392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latin typeface="Calibri" pitchFamily="34" charset="0"/>
            </a:rPr>
            <a:t>Reporting</a:t>
          </a:r>
          <a:endParaRPr lang="en-IN" sz="1600" kern="1200" dirty="0">
            <a:solidFill>
              <a:schemeClr val="bg1"/>
            </a:solidFill>
            <a:latin typeface="Calibri" pitchFamily="34" charset="0"/>
          </a:endParaRPr>
        </a:p>
      </dsp:txBody>
      <dsp:txXfrm>
        <a:off x="5328977" y="674524"/>
        <a:ext cx="1260516" cy="7976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F99FB-D126-4B19-85D1-AFE96DA1F56D}">
      <dsp:nvSpPr>
        <dsp:cNvPr id="0" name=""/>
        <dsp:cNvSpPr/>
      </dsp:nvSpPr>
      <dsp:spPr>
        <a:xfrm>
          <a:off x="502920" y="0"/>
          <a:ext cx="5699760" cy="2209800"/>
        </a:xfrm>
        <a:prstGeom prst="rightArrow">
          <a:avLst/>
        </a:prstGeom>
        <a:solidFill>
          <a:schemeClr val="bg1">
            <a:lumMod val="5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3711FA3-08A3-4075-A2B0-B1E00B02AB66}">
      <dsp:nvSpPr>
        <dsp:cNvPr id="0" name=""/>
        <dsp:cNvSpPr/>
      </dsp:nvSpPr>
      <dsp:spPr>
        <a:xfrm>
          <a:off x="2084" y="662940"/>
          <a:ext cx="1567067" cy="88392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latin typeface="Calibri" pitchFamily="34" charset="0"/>
            </a:rPr>
            <a:t>Understand</a:t>
          </a:r>
        </a:p>
        <a:p>
          <a:pPr lvl="0" algn="ctr" defTabSz="711200">
            <a:lnSpc>
              <a:spcPct val="90000"/>
            </a:lnSpc>
            <a:spcBef>
              <a:spcPct val="0"/>
            </a:spcBef>
            <a:spcAft>
              <a:spcPct val="35000"/>
            </a:spcAft>
          </a:pPr>
          <a:r>
            <a:rPr lang="en-US" sz="1600" kern="1200" dirty="0" smtClean="0">
              <a:solidFill>
                <a:schemeClr val="bg1"/>
              </a:solidFill>
              <a:latin typeface="Calibri" pitchFamily="34" charset="0"/>
            </a:rPr>
            <a:t>&amp; Scope</a:t>
          </a:r>
          <a:endParaRPr lang="en-IN" sz="1600" kern="1200" dirty="0">
            <a:solidFill>
              <a:schemeClr val="bg1"/>
            </a:solidFill>
            <a:latin typeface="Calibri" pitchFamily="34" charset="0"/>
          </a:endParaRPr>
        </a:p>
      </dsp:txBody>
      <dsp:txXfrm>
        <a:off x="45233" y="706089"/>
        <a:ext cx="1480769" cy="797622"/>
      </dsp:txXfrm>
    </dsp:sp>
    <dsp:sp modelId="{7A66A634-5B31-4E86-A62B-F6F554FD50AF}">
      <dsp:nvSpPr>
        <dsp:cNvPr id="0" name=""/>
        <dsp:cNvSpPr/>
      </dsp:nvSpPr>
      <dsp:spPr>
        <a:xfrm>
          <a:off x="1782968" y="662940"/>
          <a:ext cx="1500068" cy="88392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latin typeface="Calibri" pitchFamily="34" charset="0"/>
            </a:rPr>
            <a:t>Plan &amp;</a:t>
          </a:r>
        </a:p>
        <a:p>
          <a:pPr lvl="0" algn="ctr" defTabSz="711200">
            <a:lnSpc>
              <a:spcPct val="90000"/>
            </a:lnSpc>
            <a:spcBef>
              <a:spcPct val="0"/>
            </a:spcBef>
            <a:spcAft>
              <a:spcPct val="35000"/>
            </a:spcAft>
          </a:pPr>
          <a:r>
            <a:rPr lang="en-US" sz="1600" kern="1200" dirty="0" smtClean="0">
              <a:solidFill>
                <a:schemeClr val="bg1"/>
              </a:solidFill>
              <a:latin typeface="Calibri" pitchFamily="34" charset="0"/>
            </a:rPr>
            <a:t>Analyze</a:t>
          </a:r>
          <a:endParaRPr lang="en-IN" sz="1600" kern="1200" dirty="0">
            <a:solidFill>
              <a:schemeClr val="bg1"/>
            </a:solidFill>
            <a:latin typeface="Calibri" pitchFamily="34" charset="0"/>
          </a:endParaRPr>
        </a:p>
      </dsp:txBody>
      <dsp:txXfrm>
        <a:off x="1826117" y="706089"/>
        <a:ext cx="1413770" cy="797622"/>
      </dsp:txXfrm>
    </dsp:sp>
    <dsp:sp modelId="{7A39DBE1-5070-454A-939F-6DC2395A73AC}">
      <dsp:nvSpPr>
        <dsp:cNvPr id="0" name=""/>
        <dsp:cNvSpPr/>
      </dsp:nvSpPr>
      <dsp:spPr>
        <a:xfrm>
          <a:off x="3511894" y="662940"/>
          <a:ext cx="1623468" cy="88392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latin typeface="Calibri" pitchFamily="34" charset="0"/>
            </a:rPr>
            <a:t>Execution</a:t>
          </a:r>
          <a:endParaRPr lang="en-IN" sz="1600" kern="1200" dirty="0">
            <a:solidFill>
              <a:schemeClr val="bg1"/>
            </a:solidFill>
            <a:latin typeface="Calibri" pitchFamily="34" charset="0"/>
          </a:endParaRPr>
        </a:p>
      </dsp:txBody>
      <dsp:txXfrm>
        <a:off x="3555043" y="706089"/>
        <a:ext cx="1537170" cy="797622"/>
      </dsp:txXfrm>
    </dsp:sp>
    <dsp:sp modelId="{2F24E575-6A4C-4ABC-9EB0-900180BA52C9}">
      <dsp:nvSpPr>
        <dsp:cNvPr id="0" name=""/>
        <dsp:cNvSpPr/>
      </dsp:nvSpPr>
      <dsp:spPr>
        <a:xfrm>
          <a:off x="5285828" y="631375"/>
          <a:ext cx="1346814" cy="88392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latin typeface="Calibri" pitchFamily="34" charset="0"/>
            </a:rPr>
            <a:t>Reporting</a:t>
          </a:r>
          <a:endParaRPr lang="en-IN" sz="1600" kern="1200" dirty="0">
            <a:solidFill>
              <a:schemeClr val="bg1"/>
            </a:solidFill>
            <a:latin typeface="Calibri" pitchFamily="34" charset="0"/>
          </a:endParaRPr>
        </a:p>
      </dsp:txBody>
      <dsp:txXfrm>
        <a:off x="5328977" y="674524"/>
        <a:ext cx="1260516" cy="7976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F99FB-D126-4B19-85D1-AFE96DA1F56D}">
      <dsp:nvSpPr>
        <dsp:cNvPr id="0" name=""/>
        <dsp:cNvSpPr/>
      </dsp:nvSpPr>
      <dsp:spPr>
        <a:xfrm>
          <a:off x="502920" y="0"/>
          <a:ext cx="5699760" cy="2209800"/>
        </a:xfrm>
        <a:prstGeom prst="rightArrow">
          <a:avLst/>
        </a:prstGeom>
        <a:solidFill>
          <a:schemeClr val="bg1">
            <a:lumMod val="5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3711FA3-08A3-4075-A2B0-B1E00B02AB66}">
      <dsp:nvSpPr>
        <dsp:cNvPr id="0" name=""/>
        <dsp:cNvSpPr/>
      </dsp:nvSpPr>
      <dsp:spPr>
        <a:xfrm>
          <a:off x="2084" y="662940"/>
          <a:ext cx="1567067" cy="88392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latin typeface="Calibri" pitchFamily="34" charset="0"/>
            </a:rPr>
            <a:t>Understand</a:t>
          </a:r>
        </a:p>
        <a:p>
          <a:pPr lvl="0" algn="ctr" defTabSz="711200">
            <a:lnSpc>
              <a:spcPct val="90000"/>
            </a:lnSpc>
            <a:spcBef>
              <a:spcPct val="0"/>
            </a:spcBef>
            <a:spcAft>
              <a:spcPct val="35000"/>
            </a:spcAft>
          </a:pPr>
          <a:r>
            <a:rPr lang="en-US" sz="1600" kern="1200" dirty="0" smtClean="0">
              <a:solidFill>
                <a:schemeClr val="bg1"/>
              </a:solidFill>
              <a:latin typeface="Calibri" pitchFamily="34" charset="0"/>
            </a:rPr>
            <a:t>&amp; Scope</a:t>
          </a:r>
          <a:endParaRPr lang="en-IN" sz="1600" kern="1200" dirty="0">
            <a:solidFill>
              <a:schemeClr val="bg1"/>
            </a:solidFill>
            <a:latin typeface="Calibri" pitchFamily="34" charset="0"/>
          </a:endParaRPr>
        </a:p>
      </dsp:txBody>
      <dsp:txXfrm>
        <a:off x="45233" y="706089"/>
        <a:ext cx="1480769" cy="797622"/>
      </dsp:txXfrm>
    </dsp:sp>
    <dsp:sp modelId="{7A66A634-5B31-4E86-A62B-F6F554FD50AF}">
      <dsp:nvSpPr>
        <dsp:cNvPr id="0" name=""/>
        <dsp:cNvSpPr/>
      </dsp:nvSpPr>
      <dsp:spPr>
        <a:xfrm>
          <a:off x="1782968" y="662940"/>
          <a:ext cx="1500068" cy="88392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latin typeface="Calibri" pitchFamily="34" charset="0"/>
            </a:rPr>
            <a:t>Plan &amp;</a:t>
          </a:r>
        </a:p>
        <a:p>
          <a:pPr lvl="0" algn="ctr" defTabSz="711200">
            <a:lnSpc>
              <a:spcPct val="90000"/>
            </a:lnSpc>
            <a:spcBef>
              <a:spcPct val="0"/>
            </a:spcBef>
            <a:spcAft>
              <a:spcPct val="35000"/>
            </a:spcAft>
          </a:pPr>
          <a:r>
            <a:rPr lang="en-US" sz="1600" kern="1200" dirty="0" smtClean="0">
              <a:solidFill>
                <a:schemeClr val="bg1"/>
              </a:solidFill>
              <a:latin typeface="Calibri" pitchFamily="34" charset="0"/>
            </a:rPr>
            <a:t>Analyze</a:t>
          </a:r>
          <a:endParaRPr lang="en-IN" sz="1600" kern="1200" dirty="0">
            <a:solidFill>
              <a:schemeClr val="bg1"/>
            </a:solidFill>
            <a:latin typeface="Calibri" pitchFamily="34" charset="0"/>
          </a:endParaRPr>
        </a:p>
      </dsp:txBody>
      <dsp:txXfrm>
        <a:off x="1826117" y="706089"/>
        <a:ext cx="1413770" cy="797622"/>
      </dsp:txXfrm>
    </dsp:sp>
    <dsp:sp modelId="{7A39DBE1-5070-454A-939F-6DC2395A73AC}">
      <dsp:nvSpPr>
        <dsp:cNvPr id="0" name=""/>
        <dsp:cNvSpPr/>
      </dsp:nvSpPr>
      <dsp:spPr>
        <a:xfrm>
          <a:off x="3511894" y="662940"/>
          <a:ext cx="1623468" cy="88392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latin typeface="Calibri" pitchFamily="34" charset="0"/>
            </a:rPr>
            <a:t>Execution</a:t>
          </a:r>
          <a:endParaRPr lang="en-IN" sz="1600" kern="1200" dirty="0">
            <a:solidFill>
              <a:schemeClr val="bg1"/>
            </a:solidFill>
            <a:latin typeface="Calibri" pitchFamily="34" charset="0"/>
          </a:endParaRPr>
        </a:p>
      </dsp:txBody>
      <dsp:txXfrm>
        <a:off x="3555043" y="706089"/>
        <a:ext cx="1537170" cy="797622"/>
      </dsp:txXfrm>
    </dsp:sp>
    <dsp:sp modelId="{2F24E575-6A4C-4ABC-9EB0-900180BA52C9}">
      <dsp:nvSpPr>
        <dsp:cNvPr id="0" name=""/>
        <dsp:cNvSpPr/>
      </dsp:nvSpPr>
      <dsp:spPr>
        <a:xfrm>
          <a:off x="5285828" y="631375"/>
          <a:ext cx="1346814" cy="88392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latin typeface="Calibri" pitchFamily="34" charset="0"/>
            </a:rPr>
            <a:t>Reporting</a:t>
          </a:r>
          <a:endParaRPr lang="en-IN" sz="1600" kern="1200" dirty="0">
            <a:solidFill>
              <a:schemeClr val="bg1"/>
            </a:solidFill>
            <a:latin typeface="Calibri" pitchFamily="34" charset="0"/>
          </a:endParaRPr>
        </a:p>
      </dsp:txBody>
      <dsp:txXfrm>
        <a:off x="5328977" y="674524"/>
        <a:ext cx="1260516" cy="7976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F99FB-D126-4B19-85D1-AFE96DA1F56D}">
      <dsp:nvSpPr>
        <dsp:cNvPr id="0" name=""/>
        <dsp:cNvSpPr/>
      </dsp:nvSpPr>
      <dsp:spPr>
        <a:xfrm>
          <a:off x="502920" y="0"/>
          <a:ext cx="5699760" cy="2209800"/>
        </a:xfrm>
        <a:prstGeom prst="rightArrow">
          <a:avLst/>
        </a:prstGeom>
        <a:solidFill>
          <a:schemeClr val="bg1">
            <a:lumMod val="5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3711FA3-08A3-4075-A2B0-B1E00B02AB66}">
      <dsp:nvSpPr>
        <dsp:cNvPr id="0" name=""/>
        <dsp:cNvSpPr/>
      </dsp:nvSpPr>
      <dsp:spPr>
        <a:xfrm>
          <a:off x="2084" y="662940"/>
          <a:ext cx="1567067" cy="88392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latin typeface="Calibri" pitchFamily="34" charset="0"/>
            </a:rPr>
            <a:t>Understand</a:t>
          </a:r>
        </a:p>
        <a:p>
          <a:pPr lvl="0" algn="ctr" defTabSz="711200">
            <a:lnSpc>
              <a:spcPct val="90000"/>
            </a:lnSpc>
            <a:spcBef>
              <a:spcPct val="0"/>
            </a:spcBef>
            <a:spcAft>
              <a:spcPct val="35000"/>
            </a:spcAft>
          </a:pPr>
          <a:r>
            <a:rPr lang="en-US" sz="1600" kern="1200" dirty="0" smtClean="0">
              <a:solidFill>
                <a:schemeClr val="bg1"/>
              </a:solidFill>
              <a:latin typeface="Calibri" pitchFamily="34" charset="0"/>
            </a:rPr>
            <a:t>&amp; Scope</a:t>
          </a:r>
          <a:endParaRPr lang="en-IN" sz="1600" kern="1200" dirty="0">
            <a:solidFill>
              <a:schemeClr val="bg1"/>
            </a:solidFill>
            <a:latin typeface="Calibri" pitchFamily="34" charset="0"/>
          </a:endParaRPr>
        </a:p>
      </dsp:txBody>
      <dsp:txXfrm>
        <a:off x="45233" y="706089"/>
        <a:ext cx="1480769" cy="797622"/>
      </dsp:txXfrm>
    </dsp:sp>
    <dsp:sp modelId="{7A66A634-5B31-4E86-A62B-F6F554FD50AF}">
      <dsp:nvSpPr>
        <dsp:cNvPr id="0" name=""/>
        <dsp:cNvSpPr/>
      </dsp:nvSpPr>
      <dsp:spPr>
        <a:xfrm>
          <a:off x="1782968" y="662940"/>
          <a:ext cx="1500068" cy="88392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latin typeface="Calibri" pitchFamily="34" charset="0"/>
            </a:rPr>
            <a:t>Plan &amp;</a:t>
          </a:r>
        </a:p>
        <a:p>
          <a:pPr lvl="0" algn="ctr" defTabSz="711200">
            <a:lnSpc>
              <a:spcPct val="90000"/>
            </a:lnSpc>
            <a:spcBef>
              <a:spcPct val="0"/>
            </a:spcBef>
            <a:spcAft>
              <a:spcPct val="35000"/>
            </a:spcAft>
          </a:pPr>
          <a:r>
            <a:rPr lang="en-US" sz="1600" kern="1200" dirty="0" smtClean="0">
              <a:solidFill>
                <a:schemeClr val="bg1"/>
              </a:solidFill>
              <a:latin typeface="Calibri" pitchFamily="34" charset="0"/>
            </a:rPr>
            <a:t>Analyze</a:t>
          </a:r>
          <a:endParaRPr lang="en-IN" sz="1600" kern="1200" dirty="0">
            <a:solidFill>
              <a:schemeClr val="bg1"/>
            </a:solidFill>
            <a:latin typeface="Calibri" pitchFamily="34" charset="0"/>
          </a:endParaRPr>
        </a:p>
      </dsp:txBody>
      <dsp:txXfrm>
        <a:off x="1826117" y="706089"/>
        <a:ext cx="1413770" cy="797622"/>
      </dsp:txXfrm>
    </dsp:sp>
    <dsp:sp modelId="{7A39DBE1-5070-454A-939F-6DC2395A73AC}">
      <dsp:nvSpPr>
        <dsp:cNvPr id="0" name=""/>
        <dsp:cNvSpPr/>
      </dsp:nvSpPr>
      <dsp:spPr>
        <a:xfrm>
          <a:off x="3511894" y="662940"/>
          <a:ext cx="1623468" cy="88392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latin typeface="Calibri" pitchFamily="34" charset="0"/>
            </a:rPr>
            <a:t>Execution</a:t>
          </a:r>
          <a:endParaRPr lang="en-IN" sz="1600" kern="1200" dirty="0">
            <a:solidFill>
              <a:schemeClr val="bg1"/>
            </a:solidFill>
            <a:latin typeface="Calibri" pitchFamily="34" charset="0"/>
          </a:endParaRPr>
        </a:p>
      </dsp:txBody>
      <dsp:txXfrm>
        <a:off x="3555043" y="706089"/>
        <a:ext cx="1537170" cy="797622"/>
      </dsp:txXfrm>
    </dsp:sp>
    <dsp:sp modelId="{2F24E575-6A4C-4ABC-9EB0-900180BA52C9}">
      <dsp:nvSpPr>
        <dsp:cNvPr id="0" name=""/>
        <dsp:cNvSpPr/>
      </dsp:nvSpPr>
      <dsp:spPr>
        <a:xfrm>
          <a:off x="5285828" y="631375"/>
          <a:ext cx="1346814" cy="88392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latin typeface="Calibri" pitchFamily="34" charset="0"/>
            </a:rPr>
            <a:t>Reporting</a:t>
          </a:r>
          <a:endParaRPr lang="en-IN" sz="1600" kern="1200" dirty="0">
            <a:solidFill>
              <a:schemeClr val="bg1"/>
            </a:solidFill>
            <a:latin typeface="Calibri" pitchFamily="34" charset="0"/>
          </a:endParaRPr>
        </a:p>
      </dsp:txBody>
      <dsp:txXfrm>
        <a:off x="5328977" y="674524"/>
        <a:ext cx="1260516" cy="79762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103427"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103428"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103429"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C1C625C-EB52-4D1D-9A3C-9D5593C1F090}" type="slidenum">
              <a:rPr lang="en-US"/>
              <a:pPr>
                <a:defRPr/>
              </a:pPr>
              <a:t>‹#›</a:t>
            </a:fld>
            <a:endParaRPr lang="en-US" dirty="0"/>
          </a:p>
        </p:txBody>
      </p:sp>
    </p:spTree>
    <p:extLst>
      <p:ext uri="{BB962C8B-B14F-4D97-AF65-F5344CB8AC3E}">
        <p14:creationId xmlns:p14="http://schemas.microsoft.com/office/powerpoint/2010/main" val="1787351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2308225" y="719138"/>
            <a:ext cx="2700338" cy="360203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0250" y="4560888"/>
            <a:ext cx="5854700" cy="432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E21E6F2-0AC3-4255-AA26-F32C81476773}" type="slidenum">
              <a:rPr lang="en-US"/>
              <a:pPr>
                <a:defRPr/>
              </a:pPr>
              <a:t>‹#›</a:t>
            </a:fld>
            <a:endParaRPr lang="en-US" dirty="0"/>
          </a:p>
        </p:txBody>
      </p:sp>
    </p:spTree>
    <p:extLst>
      <p:ext uri="{BB962C8B-B14F-4D97-AF65-F5344CB8AC3E}">
        <p14:creationId xmlns:p14="http://schemas.microsoft.com/office/powerpoint/2010/main" val="25335637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FF263BD4-FCA2-406C-82A4-4CB5D8A4A60E}" type="slidenum">
              <a:rPr lang="en-US" smtClean="0"/>
              <a:pPr/>
              <a:t>1</a:t>
            </a:fld>
            <a:endParaRPr lang="en-US" dirty="0" smtClean="0"/>
          </a:p>
        </p:txBody>
      </p:sp>
      <p:sp>
        <p:nvSpPr>
          <p:cNvPr id="16387"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anchor="b"/>
          <a:lstStyle/>
          <a:p>
            <a:pPr algn="r"/>
            <a:fld id="{B949D319-E6F4-49F4-A427-881A02BA6DEA}" type="slidenum">
              <a:rPr lang="en-US" sz="1200">
                <a:latin typeface="Arial" charset="0"/>
              </a:rPr>
              <a:pPr algn="r"/>
              <a:t>1</a:t>
            </a:fld>
            <a:endParaRPr lang="en-US" sz="1200" dirty="0">
              <a:latin typeface="Arial" charset="0"/>
            </a:endParaRPr>
          </a:p>
        </p:txBody>
      </p:sp>
      <p:sp>
        <p:nvSpPr>
          <p:cNvPr id="16388" name="Rectangle 2"/>
          <p:cNvSpPr>
            <a:spLocks noGrp="1" noRot="1" noChangeAspect="1" noChangeArrowheads="1" noTextEdit="1"/>
          </p:cNvSpPr>
          <p:nvPr>
            <p:ph type="sldImg"/>
          </p:nvPr>
        </p:nvSpPr>
        <p:spPr>
          <a:xfrm>
            <a:off x="2308225" y="719138"/>
            <a:ext cx="2700338" cy="3602037"/>
          </a:xfrm>
          <a:ln/>
        </p:spPr>
      </p:sp>
      <p:sp>
        <p:nvSpPr>
          <p:cNvPr id="16389"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376776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FC8AD4-9E4F-4C38-BF23-0BD2E401851B}" type="slidenum">
              <a:rPr lang="en-US" smtClean="0">
                <a:latin typeface="Arial" charset="0"/>
              </a:rPr>
              <a:pPr fontAlgn="base">
                <a:spcBef>
                  <a:spcPct val="0"/>
                </a:spcBef>
                <a:spcAft>
                  <a:spcPct val="0"/>
                </a:spcAft>
              </a:pPr>
              <a:t>6</a:t>
            </a:fld>
            <a:endParaRPr lang="en-US" dirty="0" smtClean="0">
              <a:latin typeface="Arial" charset="0"/>
            </a:endParaRPr>
          </a:p>
        </p:txBody>
      </p:sp>
      <p:sp>
        <p:nvSpPr>
          <p:cNvPr id="35843" name="Rectangle 2"/>
          <p:cNvSpPr>
            <a:spLocks noGrp="1" noRot="1" noChangeAspect="1" noChangeArrowheads="1" noTextEdit="1"/>
          </p:cNvSpPr>
          <p:nvPr>
            <p:ph type="sldImg"/>
          </p:nvPr>
        </p:nvSpPr>
        <p:spPr bwMode="auto">
          <a:xfrm>
            <a:off x="2309813" y="720725"/>
            <a:ext cx="2700337" cy="3602038"/>
          </a:xfrm>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latin typeface="Arial" charset="0"/>
            </a:endParaRPr>
          </a:p>
        </p:txBody>
      </p:sp>
    </p:spTree>
    <p:extLst>
      <p:ext uri="{BB962C8B-B14F-4D97-AF65-F5344CB8AC3E}">
        <p14:creationId xmlns:p14="http://schemas.microsoft.com/office/powerpoint/2010/main" val="769962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p:txBody>
          <a:bodyPr/>
          <a:lstStyle/>
          <a:p>
            <a:pPr>
              <a:defRPr/>
            </a:pPr>
            <a:fld id="{F06FB8DF-BB7D-4888-81F7-22CB417801E6}" type="slidenum">
              <a:rPr lang="en-US" smtClean="0"/>
              <a:pPr>
                <a:defRPr/>
              </a:pPr>
              <a:t>13</a:t>
            </a:fld>
            <a:endParaRPr lang="en-US" dirty="0" smtClean="0"/>
          </a:p>
        </p:txBody>
      </p:sp>
      <p:sp>
        <p:nvSpPr>
          <p:cNvPr id="31747" name="Rectangle 2"/>
          <p:cNvSpPr>
            <a:spLocks noGrp="1" noRot="1" noChangeAspect="1" noChangeArrowheads="1" noTextEdit="1"/>
          </p:cNvSpPr>
          <p:nvPr>
            <p:ph type="sldImg"/>
          </p:nvPr>
        </p:nvSpPr>
        <p:spPr bwMode="auto">
          <a:xfrm>
            <a:off x="2308225" y="719138"/>
            <a:ext cx="2700338" cy="3602037"/>
          </a:xfrm>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1854319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133601"/>
            <a:ext cx="6172200" cy="603461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508001"/>
            <a:ext cx="1543050" cy="76602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508001"/>
            <a:ext cx="4514850" cy="766021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xfrm>
            <a:off x="342900" y="7925860"/>
            <a:ext cx="1600200" cy="635000"/>
          </a:xfrm>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75B6A208-6409-4983-8FAB-8C4C1FCE5A9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06400"/>
            <a:ext cx="6515100" cy="8128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42900" y="2133601"/>
            <a:ext cx="6172200" cy="603461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FBE33F19-535F-47AB-90A9-D3283FDB42AD}"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D2CC8159-BC46-4266-82A3-32465855DF59}"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06400"/>
            <a:ext cx="6515100" cy="8128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BA8080E8-F892-49FE-AA60-E5B5274ACC24}"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741BD45B-5EAF-4B24-ABCD-F782911E1008}"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406400"/>
            <a:ext cx="6515100" cy="812800"/>
          </a:xfrm>
          <a:prstGeom prst="rect">
            <a:avLst/>
          </a:prstGeom>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8B5DCFA9-94A1-4D5F-8E0E-306236DC047A}"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7D489309-B5F8-4516-9FAA-1B16561F180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1287" y="364067"/>
            <a:ext cx="3833813" cy="780415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9D998B9F-8751-4EE2-8F66-86D9F140B88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42900" y="2133601"/>
            <a:ext cx="6172200" cy="603461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xfrm>
            <a:off x="342900" y="8056034"/>
            <a:ext cx="1600200" cy="635000"/>
          </a:xfrm>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216" y="7156451"/>
            <a:ext cx="4114800" cy="10731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C84DFEF2-D4B5-41BB-8CCE-5D7F0E25E9FC}"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406400"/>
            <a:ext cx="6515100" cy="8128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133601"/>
            <a:ext cx="6172200" cy="603461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1B69088A-AA9D-4E23-9987-EE4DE92C10FC}"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5" y="406401"/>
            <a:ext cx="1628775" cy="776181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406401"/>
            <a:ext cx="4772025" cy="776181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F0762FD0-ABB6-48B4-9F4D-0001F656768B}"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5725" y="156634"/>
            <a:ext cx="6172200" cy="751417"/>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342900" y="1524001"/>
            <a:ext cx="6172200" cy="6644217"/>
          </a:xfrm>
          <a:prstGeom prst="rect">
            <a:avLst/>
          </a:prstGeom>
        </p:spPr>
        <p:txBody>
          <a:bodyPr/>
          <a:lstStyle/>
          <a:p>
            <a:pPr lvl="0"/>
            <a:endParaRPr lang="en-US" noProof="0" dirty="0" smtClean="0"/>
          </a:p>
        </p:txBody>
      </p:sp>
      <p:sp>
        <p:nvSpPr>
          <p:cNvPr id="4" name="Rectangle 12"/>
          <p:cNvSpPr>
            <a:spLocks noGrp="1" noChangeArrowheads="1"/>
          </p:cNvSpPr>
          <p:nvPr>
            <p:ph type="sldNum" sz="quarter" idx="10"/>
          </p:nvPr>
        </p:nvSpPr>
        <p:spPr>
          <a:ln/>
        </p:spPr>
        <p:txBody>
          <a:bodyPr/>
          <a:lstStyle>
            <a:lvl1pPr>
              <a:defRPr/>
            </a:lvl1pPr>
          </a:lstStyle>
          <a:p>
            <a:pPr>
              <a:defRPr/>
            </a:pPr>
            <a:fld id="{691A6E01-7106-4414-ACD8-892876F10595}"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C1AF50B5-5DA4-4A53-AF3B-CF494C77AFA9}"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42900" y="2133601"/>
            <a:ext cx="6172200" cy="603461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15B4D3FE-CEA6-4F91-BEB2-50E9C375D629}"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A9F74AAF-5937-4433-A27B-0C4CE7D79F0F}"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75F93D49-E593-4380-AB16-C326D15BACAE}"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79159C1A-5602-49A2-BD91-2B018DD3E1F0}"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a:prstGeom prst="rect">
            <a:avLst/>
          </a:prstGeom>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6DFB20A8-7C0C-480D-AF9D-894703ABC2D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5C7576FB-E354-440B-95D9-0ADDF4F91455}"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AA6B6250-120E-4B57-83C7-D71612609531}"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216" y="7156451"/>
            <a:ext cx="4114800" cy="10731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B00B6281-EFEF-40F6-98D8-209DB0550027}"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133601"/>
            <a:ext cx="6172200" cy="603461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5DF86E43-E80E-47AC-AD5B-F859585F9E82}"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xfrm>
            <a:off x="1" y="8703732"/>
            <a:ext cx="323850" cy="440267"/>
          </a:xfrm>
          <a:ln/>
        </p:spPr>
        <p:txBody>
          <a:bodyPr/>
          <a:lstStyle>
            <a:lvl1pPr>
              <a:defRPr/>
            </a:lvl1pPr>
          </a:lstStyle>
          <a:p>
            <a:pPr>
              <a:defRPr/>
            </a:pPr>
            <a:fld id="{773589E0-17C4-481A-BD08-91B67F2B2B1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048934"/>
            <a:ext cx="3030141" cy="526838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xfrm>
            <a:off x="533400" y="7010400"/>
            <a:ext cx="1600200" cy="635000"/>
          </a:xfrm>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216" y="7156451"/>
            <a:ext cx="4114800" cy="10731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dt" sz="half" idx="2"/>
          </p:nvPr>
        </p:nvSpPr>
        <p:spPr bwMode="auto">
          <a:xfrm>
            <a:off x="342900" y="8326967"/>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p>
        </p:txBody>
      </p:sp>
      <p:sp>
        <p:nvSpPr>
          <p:cNvPr id="10243" name="Rectangle 3"/>
          <p:cNvSpPr>
            <a:spLocks noGrp="1" noChangeArrowheads="1"/>
          </p:cNvSpPr>
          <p:nvPr>
            <p:ph type="ftr" sz="quarter" idx="3"/>
          </p:nvPr>
        </p:nvSpPr>
        <p:spPr bwMode="auto">
          <a:xfrm>
            <a:off x="2343150" y="8326967"/>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1028" name="Rectangle 2"/>
          <p:cNvSpPr>
            <a:spLocks noGrp="1" noChangeArrowheads="1"/>
          </p:cNvSpPr>
          <p:nvPr>
            <p:ph type="title"/>
          </p:nvPr>
        </p:nvSpPr>
        <p:spPr bwMode="auto">
          <a:xfrm>
            <a:off x="342900" y="508000"/>
            <a:ext cx="4400550" cy="1320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12" name="Line 8"/>
          <p:cNvSpPr>
            <a:spLocks noChangeShapeType="1"/>
          </p:cNvSpPr>
          <p:nvPr/>
        </p:nvSpPr>
        <p:spPr bwMode="auto">
          <a:xfrm flipV="1">
            <a:off x="457200" y="8549218"/>
            <a:ext cx="0" cy="596900"/>
          </a:xfrm>
          <a:prstGeom prst="line">
            <a:avLst/>
          </a:prstGeom>
          <a:noFill/>
          <a:ln w="12700">
            <a:solidFill>
              <a:srgbClr val="628296"/>
            </a:solidFill>
            <a:round/>
            <a:headEnd/>
            <a:tailEnd/>
          </a:ln>
          <a:effectLst/>
        </p:spPr>
        <p:txBody>
          <a:bodyPr/>
          <a:lstStyle/>
          <a:p>
            <a:pPr>
              <a:defRPr/>
            </a:pPr>
            <a:endParaRPr lang="en-US" sz="1800" dirty="0">
              <a:latin typeface="Arial" pitchFamily="34" charset="0"/>
            </a:endParaRPr>
          </a:p>
        </p:txBody>
      </p:sp>
      <p:sp>
        <p:nvSpPr>
          <p:cNvPr id="18" name="Slide Number Placeholder 17"/>
          <p:cNvSpPr txBox="1">
            <a:spLocks noGrp="1"/>
          </p:cNvSpPr>
          <p:nvPr/>
        </p:nvSpPr>
        <p:spPr>
          <a:xfrm>
            <a:off x="-19050" y="8703733"/>
            <a:ext cx="552450" cy="440267"/>
          </a:xfrm>
          <a:prstGeom prst="rect">
            <a:avLst/>
          </a:prstGeom>
          <a:noFill/>
        </p:spPr>
        <p:txBody>
          <a:bodyPr/>
          <a:lstStyle/>
          <a:p>
            <a:pPr>
              <a:defRPr/>
            </a:pPr>
            <a:fld id="{8EB6267B-DB6F-4879-AA35-F36E70C635A3}" type="slidenum">
              <a:rPr lang="en-US" sz="800">
                <a:solidFill>
                  <a:srgbClr val="535355"/>
                </a:solidFill>
                <a:latin typeface="+mj-lt"/>
                <a:cs typeface="Times New Roman" pitchFamily="18" charset="0"/>
              </a:rPr>
              <a:pPr>
                <a:defRPr/>
              </a:pPr>
              <a:t>‹#›</a:t>
            </a:fld>
            <a:endParaRPr lang="en-US" sz="800" dirty="0">
              <a:solidFill>
                <a:srgbClr val="535355"/>
              </a:solidFill>
              <a:latin typeface="+mj-lt"/>
              <a:cs typeface="Times New Roman" pitchFamily="18" charset="0"/>
            </a:endParaRPr>
          </a:p>
        </p:txBody>
      </p:sp>
      <p:sp>
        <p:nvSpPr>
          <p:cNvPr id="10256" name="Rectangle 2"/>
          <p:cNvSpPr>
            <a:spLocks noChangeArrowheads="1"/>
          </p:cNvSpPr>
          <p:nvPr/>
        </p:nvSpPr>
        <p:spPr bwMode="black">
          <a:xfrm>
            <a:off x="571500" y="8729133"/>
            <a:ext cx="4686300" cy="160867"/>
          </a:xfrm>
          <a:prstGeom prst="rect">
            <a:avLst/>
          </a:prstGeom>
          <a:noFill/>
          <a:ln w="9525">
            <a:noFill/>
            <a:miter lim="800000"/>
            <a:headEnd/>
            <a:tailEnd/>
          </a:ln>
        </p:spPr>
        <p:txBody>
          <a:bodyPr lIns="0" tIns="0" rIns="0" bIns="0"/>
          <a:lstStyle/>
          <a:p>
            <a:pPr eaLnBrk="0" hangingPunct="0">
              <a:defRPr/>
            </a:pPr>
            <a:r>
              <a:rPr lang="en-US" altLang="en-US" sz="700" noProof="1">
                <a:latin typeface="Arial" charset="0"/>
              </a:rPr>
              <a:t>© </a:t>
            </a:r>
            <a:r>
              <a:rPr lang="en-US" altLang="en-US" sz="700" noProof="1" smtClean="0">
                <a:latin typeface="Arial" charset="0"/>
              </a:rPr>
              <a:t>20</a:t>
            </a:r>
            <a:r>
              <a:rPr lang="en-US" altLang="en-US" sz="700" dirty="0" smtClean="0">
                <a:latin typeface="Arial" charset="0"/>
              </a:rPr>
              <a:t>14</a:t>
            </a:r>
            <a:r>
              <a:rPr lang="en-US" altLang="en-US" sz="700" noProof="1" smtClean="0">
                <a:latin typeface="Arial" charset="0"/>
              </a:rPr>
              <a:t> </a:t>
            </a:r>
            <a:r>
              <a:rPr lang="en-US" altLang="en-US" sz="700" dirty="0">
                <a:latin typeface="Arial" charset="0"/>
              </a:rPr>
              <a:t>Acquisory India Consulting Private Ltd</a:t>
            </a:r>
            <a:r>
              <a:rPr lang="en-US" altLang="en-US" sz="700" noProof="1">
                <a:latin typeface="Arial" charset="0"/>
              </a:rPr>
              <a:t>. Confidential: This document is for your Company’s internal use only and may not be distributed to any other third party. </a:t>
            </a:r>
          </a:p>
        </p:txBody>
      </p:sp>
      <p:sp>
        <p:nvSpPr>
          <p:cNvPr id="1053" name="Line 29"/>
          <p:cNvSpPr>
            <a:spLocks noChangeShapeType="1"/>
          </p:cNvSpPr>
          <p:nvPr/>
        </p:nvSpPr>
        <p:spPr bwMode="auto">
          <a:xfrm>
            <a:off x="0" y="8551333"/>
            <a:ext cx="6848475" cy="0"/>
          </a:xfrm>
          <a:prstGeom prst="line">
            <a:avLst/>
          </a:prstGeom>
          <a:noFill/>
          <a:ln w="12700">
            <a:solidFill>
              <a:srgbClr val="628296"/>
            </a:solidFill>
            <a:round/>
            <a:headEnd/>
            <a:tailEnd/>
          </a:ln>
          <a:effectLst/>
        </p:spPr>
        <p:txBody>
          <a:bodyPr/>
          <a:lstStyle/>
          <a:p>
            <a:pPr>
              <a:defRPr/>
            </a:pPr>
            <a:endParaRPr lang="en-US" sz="2800" b="1" dirty="0">
              <a:latin typeface="Book Antiqua" pitchFamily="18" charset="0"/>
            </a:endParaRPr>
          </a:p>
        </p:txBody>
      </p:sp>
      <p:pic>
        <p:nvPicPr>
          <p:cNvPr id="1033" name="Picture 15" descr="C:\Acquisory\Formats\Style guide\grey red logo.bmp"/>
          <p:cNvPicPr>
            <a:picLocks noChangeAspect="1" noChangeArrowheads="1"/>
          </p:cNvPicPr>
          <p:nvPr/>
        </p:nvPicPr>
        <p:blipFill>
          <a:blip r:embed="rId13" cstate="email"/>
          <a:srcRect/>
          <a:stretch>
            <a:fillRect/>
          </a:stretch>
        </p:blipFill>
        <p:spPr bwMode="auto">
          <a:xfrm>
            <a:off x="5600700" y="8585200"/>
            <a:ext cx="1028700" cy="55033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rtl="0" eaLnBrk="0" fontAlgn="base" hangingPunct="0">
        <a:spcBef>
          <a:spcPct val="0"/>
        </a:spcBef>
        <a:spcAft>
          <a:spcPct val="0"/>
        </a:spcAft>
        <a:defRPr sz="2000">
          <a:solidFill>
            <a:schemeClr val="tx2"/>
          </a:solidFill>
          <a:latin typeface="+mj-lt"/>
          <a:ea typeface="+mj-ea"/>
          <a:cs typeface="+mj-cs"/>
        </a:defRPr>
      </a:lvl1pPr>
      <a:lvl2pPr algn="l" rtl="0" eaLnBrk="0" fontAlgn="base" hangingPunct="0">
        <a:spcBef>
          <a:spcPct val="0"/>
        </a:spcBef>
        <a:spcAft>
          <a:spcPct val="0"/>
        </a:spcAft>
        <a:defRPr sz="2000">
          <a:solidFill>
            <a:schemeClr val="tx2"/>
          </a:solidFill>
          <a:latin typeface="Arial" charset="0"/>
        </a:defRPr>
      </a:lvl2pPr>
      <a:lvl3pPr algn="l" rtl="0" eaLnBrk="0" fontAlgn="base" hangingPunct="0">
        <a:spcBef>
          <a:spcPct val="0"/>
        </a:spcBef>
        <a:spcAft>
          <a:spcPct val="0"/>
        </a:spcAft>
        <a:defRPr sz="2000">
          <a:solidFill>
            <a:schemeClr val="tx2"/>
          </a:solidFill>
          <a:latin typeface="Arial" charset="0"/>
        </a:defRPr>
      </a:lvl3pPr>
      <a:lvl4pPr algn="l" rtl="0" eaLnBrk="0" fontAlgn="base" hangingPunct="0">
        <a:spcBef>
          <a:spcPct val="0"/>
        </a:spcBef>
        <a:spcAft>
          <a:spcPct val="0"/>
        </a:spcAft>
        <a:defRPr sz="2000">
          <a:solidFill>
            <a:schemeClr val="tx2"/>
          </a:solidFill>
          <a:latin typeface="Arial" charset="0"/>
        </a:defRPr>
      </a:lvl4pPr>
      <a:lvl5pPr algn="l" rtl="0" eaLnBrk="0" fontAlgn="base" hangingPunct="0">
        <a:spcBef>
          <a:spcPct val="0"/>
        </a:spcBef>
        <a:spcAft>
          <a:spcPct val="0"/>
        </a:spcAft>
        <a:defRPr sz="2000">
          <a:solidFill>
            <a:schemeClr val="tx2"/>
          </a:solidFill>
          <a:latin typeface="Arial" charset="0"/>
        </a:defRPr>
      </a:lvl5pPr>
      <a:lvl6pPr marL="457200" algn="l" rtl="0" fontAlgn="base">
        <a:spcBef>
          <a:spcPct val="0"/>
        </a:spcBef>
        <a:spcAft>
          <a:spcPct val="0"/>
        </a:spcAft>
        <a:defRPr sz="2000">
          <a:solidFill>
            <a:schemeClr val="tx2"/>
          </a:solidFill>
          <a:latin typeface="Arial" charset="0"/>
        </a:defRPr>
      </a:lvl6pPr>
      <a:lvl7pPr marL="914400" algn="l" rtl="0" fontAlgn="base">
        <a:spcBef>
          <a:spcPct val="0"/>
        </a:spcBef>
        <a:spcAft>
          <a:spcPct val="0"/>
        </a:spcAft>
        <a:defRPr sz="2000">
          <a:solidFill>
            <a:schemeClr val="tx2"/>
          </a:solidFill>
          <a:latin typeface="Arial" charset="0"/>
        </a:defRPr>
      </a:lvl7pPr>
      <a:lvl8pPr marL="1371600" algn="l" rtl="0" fontAlgn="base">
        <a:spcBef>
          <a:spcPct val="0"/>
        </a:spcBef>
        <a:spcAft>
          <a:spcPct val="0"/>
        </a:spcAft>
        <a:defRPr sz="2000">
          <a:solidFill>
            <a:schemeClr val="tx2"/>
          </a:solidFill>
          <a:latin typeface="Arial" charset="0"/>
        </a:defRPr>
      </a:lvl8pPr>
      <a:lvl9pPr marL="1828800" algn="l" rtl="0" fontAlgn="base">
        <a:spcBef>
          <a:spcPct val="0"/>
        </a:spcBef>
        <a:spcAft>
          <a:spcPct val="0"/>
        </a:spcAft>
        <a:defRPr sz="2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3" name="Line 29"/>
          <p:cNvSpPr>
            <a:spLocks noChangeShapeType="1"/>
          </p:cNvSpPr>
          <p:nvPr/>
        </p:nvSpPr>
        <p:spPr bwMode="auto">
          <a:xfrm>
            <a:off x="0" y="8551333"/>
            <a:ext cx="6848475" cy="0"/>
          </a:xfrm>
          <a:prstGeom prst="line">
            <a:avLst/>
          </a:prstGeom>
          <a:noFill/>
          <a:ln w="12700">
            <a:solidFill>
              <a:srgbClr val="628296"/>
            </a:solidFill>
            <a:round/>
            <a:headEnd/>
            <a:tailEnd/>
          </a:ln>
          <a:effectLst/>
        </p:spPr>
        <p:txBody>
          <a:bodyPr/>
          <a:lstStyle/>
          <a:p>
            <a:pPr>
              <a:defRPr/>
            </a:pPr>
            <a:endParaRPr lang="en-US" sz="2800" b="1" dirty="0">
              <a:latin typeface="Book Antiqua" pitchFamily="18" charset="0"/>
            </a:endParaRPr>
          </a:p>
        </p:txBody>
      </p:sp>
      <p:sp>
        <p:nvSpPr>
          <p:cNvPr id="24" name="Text Box 17"/>
          <p:cNvSpPr txBox="1">
            <a:spLocks noChangeArrowheads="1"/>
          </p:cNvSpPr>
          <p:nvPr/>
        </p:nvSpPr>
        <p:spPr bwMode="auto">
          <a:xfrm>
            <a:off x="285750" y="8729246"/>
            <a:ext cx="4972050" cy="33855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0" hangingPunct="0">
              <a:defRPr/>
            </a:pPr>
            <a:r>
              <a:rPr lang="en-US" altLang="en-US" sz="800" dirty="0">
                <a:latin typeface="Arial" charset="0"/>
              </a:rPr>
              <a:t>  </a:t>
            </a:r>
            <a:r>
              <a:rPr lang="en-US" altLang="en-US" sz="800" noProof="1" smtClean="0">
                <a:latin typeface="Arial" charset="0"/>
              </a:rPr>
              <a:t>© </a:t>
            </a:r>
            <a:r>
              <a:rPr lang="en-US" altLang="en-US" sz="800" noProof="1">
                <a:latin typeface="Arial" charset="0"/>
              </a:rPr>
              <a:t>2010 </a:t>
            </a:r>
            <a:r>
              <a:rPr lang="en-US" altLang="en-US" sz="800" dirty="0">
                <a:latin typeface="Arial" charset="0"/>
              </a:rPr>
              <a:t>Acquisory India </a:t>
            </a:r>
            <a:r>
              <a:rPr lang="en-GB" altLang="en-US" sz="800" dirty="0">
                <a:latin typeface="Arial" charset="0"/>
              </a:rPr>
              <a:t>Con</a:t>
            </a:r>
            <a:r>
              <a:rPr lang="en-US" altLang="en-US" sz="800" dirty="0">
                <a:latin typeface="Arial" charset="0"/>
              </a:rPr>
              <a:t>sulting Pvt Ltd</a:t>
            </a:r>
          </a:p>
          <a:p>
            <a:pPr eaLnBrk="0" hangingPunct="0">
              <a:defRPr/>
            </a:pPr>
            <a:r>
              <a:rPr lang="en-US" altLang="en-US" sz="800" dirty="0">
                <a:latin typeface="Arial" charset="0"/>
              </a:rPr>
              <a:t> </a:t>
            </a:r>
            <a:r>
              <a:rPr lang="en-US" altLang="en-US" sz="800" noProof="1" smtClean="0">
                <a:latin typeface="Arial" charset="0"/>
              </a:rPr>
              <a:t>This </a:t>
            </a:r>
            <a:r>
              <a:rPr lang="en-US" altLang="en-US" sz="800" noProof="1">
                <a:latin typeface="Arial" charset="0"/>
              </a:rPr>
              <a:t>document is for your company’s internal use only and may not be distributed to any other third party. </a:t>
            </a:r>
            <a:endParaRPr lang="en-US" sz="1800" dirty="0">
              <a:latin typeface="Arial" charset="0"/>
            </a:endParaRPr>
          </a:p>
        </p:txBody>
      </p:sp>
      <p:sp>
        <p:nvSpPr>
          <p:cNvPr id="2063" name="Rectangle 15"/>
          <p:cNvSpPr>
            <a:spLocks noGrp="1" noChangeArrowheads="1"/>
          </p:cNvSpPr>
          <p:nvPr>
            <p:ph type="sldNum" sz="quarter" idx="4"/>
          </p:nvPr>
        </p:nvSpPr>
        <p:spPr bwMode="auto">
          <a:xfrm>
            <a:off x="0" y="8703733"/>
            <a:ext cx="27622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800" b="1">
                <a:effectLst/>
                <a:latin typeface="+mn-lt"/>
              </a:defRPr>
            </a:lvl1pPr>
          </a:lstStyle>
          <a:p>
            <a:pPr>
              <a:defRPr/>
            </a:pPr>
            <a:fld id="{D2AE8050-4AA4-4AAB-8788-2239C7E01709}" type="slidenum">
              <a:rPr lang="en-US"/>
              <a:pPr>
                <a:defRPr/>
              </a:pPr>
              <a:t>‹#›</a:t>
            </a:fld>
            <a:endParaRPr lang="en-US" dirty="0"/>
          </a:p>
        </p:txBody>
      </p:sp>
      <p:sp>
        <p:nvSpPr>
          <p:cNvPr id="12" name="Line 8"/>
          <p:cNvSpPr>
            <a:spLocks noChangeShapeType="1"/>
          </p:cNvSpPr>
          <p:nvPr/>
        </p:nvSpPr>
        <p:spPr bwMode="auto">
          <a:xfrm flipV="1">
            <a:off x="333375" y="8566151"/>
            <a:ext cx="0" cy="596900"/>
          </a:xfrm>
          <a:prstGeom prst="line">
            <a:avLst/>
          </a:prstGeom>
          <a:noFill/>
          <a:ln w="12700">
            <a:solidFill>
              <a:srgbClr val="628296"/>
            </a:solidFill>
            <a:round/>
            <a:headEnd/>
            <a:tailEnd/>
          </a:ln>
          <a:effectLst/>
        </p:spPr>
        <p:txBody>
          <a:bodyPr/>
          <a:lstStyle/>
          <a:p>
            <a:pPr>
              <a:defRPr/>
            </a:pPr>
            <a:endParaRPr lang="en-US" sz="1800" dirty="0">
              <a:latin typeface="Arial" pitchFamily="34" charset="0"/>
            </a:endParaRPr>
          </a:p>
        </p:txBody>
      </p:sp>
      <p:sp>
        <p:nvSpPr>
          <p:cNvPr id="1050" name="Rectangle 26"/>
          <p:cNvSpPr>
            <a:spLocks noChangeArrowheads="1"/>
          </p:cNvSpPr>
          <p:nvPr/>
        </p:nvSpPr>
        <p:spPr bwMode="auto">
          <a:xfrm>
            <a:off x="0" y="502026"/>
            <a:ext cx="6858000" cy="838200"/>
          </a:xfrm>
          <a:prstGeom prst="rect">
            <a:avLst/>
          </a:prstGeom>
          <a:solidFill>
            <a:srgbClr val="535355">
              <a:alpha val="71000"/>
            </a:srgbClr>
          </a:solidFill>
          <a:ln w="9525">
            <a:noFill/>
            <a:miter lim="800000"/>
            <a:headEnd/>
            <a:tailEnd/>
          </a:ln>
          <a:effectLst/>
        </p:spPr>
        <p:txBody>
          <a:bodyPr wrap="none" anchor="ctr"/>
          <a:lstStyle/>
          <a:p>
            <a:pPr>
              <a:defRPr/>
            </a:pPr>
            <a:endParaRPr lang="en-US" sz="2000" dirty="0">
              <a:solidFill>
                <a:srgbClr val="FF0000"/>
              </a:solidFill>
              <a:latin typeface="Arial" charset="0"/>
            </a:endParaRPr>
          </a:p>
        </p:txBody>
      </p:sp>
      <p:pic>
        <p:nvPicPr>
          <p:cNvPr id="2060" name="Picture 15" descr="C:\Acquisory\Formats\Style guide\grey red logo.bmp"/>
          <p:cNvPicPr>
            <a:picLocks noChangeAspect="1" noChangeArrowheads="1"/>
          </p:cNvPicPr>
          <p:nvPr/>
        </p:nvPicPr>
        <p:blipFill>
          <a:blip r:embed="rId14" cstate="email"/>
          <a:srcRect/>
          <a:stretch>
            <a:fillRect/>
          </a:stretch>
        </p:blipFill>
        <p:spPr bwMode="auto">
          <a:xfrm>
            <a:off x="5600700" y="8585200"/>
            <a:ext cx="1028700" cy="550333"/>
          </a:xfrm>
          <a:prstGeom prst="rect">
            <a:avLst/>
          </a:prstGeom>
          <a:noFill/>
          <a:ln w="9525">
            <a:noFill/>
            <a:miter lim="800000"/>
            <a:headEnd/>
            <a:tailEnd/>
          </a:ln>
        </p:spPr>
      </p:pic>
      <p:sp>
        <p:nvSpPr>
          <p:cNvPr id="13" name="Rectangle 12"/>
          <p:cNvSpPr/>
          <p:nvPr/>
        </p:nvSpPr>
        <p:spPr>
          <a:xfrm>
            <a:off x="457207" y="228600"/>
            <a:ext cx="1142993" cy="1371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81000" y="8588187"/>
            <a:ext cx="5181600" cy="5378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7"/>
          <p:cNvSpPr txBox="1">
            <a:spLocks noChangeArrowheads="1"/>
          </p:cNvSpPr>
          <p:nvPr/>
        </p:nvSpPr>
        <p:spPr bwMode="auto">
          <a:xfrm>
            <a:off x="285750" y="8636000"/>
            <a:ext cx="5505450"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0" hangingPunct="0">
              <a:defRPr/>
            </a:pPr>
            <a:r>
              <a:rPr lang="en-US" altLang="en-US" sz="900" dirty="0">
                <a:solidFill>
                  <a:schemeClr val="bg1"/>
                </a:solidFill>
                <a:latin typeface="Calibri" pitchFamily="34" charset="0"/>
                <a:cs typeface="Calibri" pitchFamily="34" charset="0"/>
              </a:rPr>
              <a:t>   </a:t>
            </a:r>
            <a:r>
              <a:rPr lang="en-US" altLang="en-US" sz="900" noProof="1">
                <a:solidFill>
                  <a:schemeClr val="bg1"/>
                </a:solidFill>
                <a:latin typeface="Calibri" pitchFamily="34" charset="0"/>
                <a:cs typeface="Calibri" pitchFamily="34" charset="0"/>
              </a:rPr>
              <a:t>© </a:t>
            </a:r>
            <a:r>
              <a:rPr lang="en-US" altLang="en-US" sz="900" noProof="1" smtClean="0">
                <a:solidFill>
                  <a:schemeClr val="bg1"/>
                </a:solidFill>
                <a:latin typeface="Calibri" pitchFamily="34" charset="0"/>
                <a:cs typeface="Calibri" pitchFamily="34" charset="0"/>
              </a:rPr>
              <a:t>20</a:t>
            </a:r>
            <a:r>
              <a:rPr lang="en-US" altLang="en-US" sz="900" dirty="0" smtClean="0">
                <a:solidFill>
                  <a:schemeClr val="bg1"/>
                </a:solidFill>
                <a:latin typeface="Calibri" pitchFamily="34" charset="0"/>
                <a:cs typeface="Calibri" pitchFamily="34" charset="0"/>
              </a:rPr>
              <a:t>1</a:t>
            </a:r>
            <a:r>
              <a:rPr lang="en-US" altLang="en-US" sz="900" noProof="1" smtClean="0">
                <a:solidFill>
                  <a:schemeClr val="bg1"/>
                </a:solidFill>
                <a:latin typeface="Calibri" pitchFamily="34" charset="0"/>
                <a:cs typeface="Calibri" pitchFamily="34" charset="0"/>
              </a:rPr>
              <a:t>4</a:t>
            </a:r>
            <a:r>
              <a:rPr lang="en-US" altLang="en-US" sz="900" baseline="0" noProof="1" smtClean="0">
                <a:solidFill>
                  <a:schemeClr val="bg1"/>
                </a:solidFill>
                <a:latin typeface="Calibri" pitchFamily="34" charset="0"/>
                <a:cs typeface="Calibri" pitchFamily="34" charset="0"/>
              </a:rPr>
              <a:t> </a:t>
            </a:r>
            <a:r>
              <a:rPr lang="en-US" altLang="en-US" sz="900" dirty="0" smtClean="0">
                <a:solidFill>
                  <a:schemeClr val="bg1"/>
                </a:solidFill>
                <a:latin typeface="Calibri" pitchFamily="34" charset="0"/>
                <a:cs typeface="Calibri" pitchFamily="34" charset="0"/>
              </a:rPr>
              <a:t>Acquisory </a:t>
            </a:r>
            <a:r>
              <a:rPr lang="en-US" altLang="en-US" sz="900" dirty="0">
                <a:solidFill>
                  <a:schemeClr val="bg1"/>
                </a:solidFill>
                <a:latin typeface="Calibri" pitchFamily="34" charset="0"/>
                <a:cs typeface="Calibri" pitchFamily="34" charset="0"/>
              </a:rPr>
              <a:t>India Consulting Pvt Ltd</a:t>
            </a:r>
          </a:p>
          <a:p>
            <a:pPr eaLnBrk="0" hangingPunct="0">
              <a:defRPr/>
            </a:pPr>
            <a:r>
              <a:rPr lang="en-US" altLang="en-US" sz="900" dirty="0">
                <a:solidFill>
                  <a:schemeClr val="bg1"/>
                </a:solidFill>
                <a:latin typeface="Calibri" pitchFamily="34" charset="0"/>
                <a:cs typeface="Calibri" pitchFamily="34" charset="0"/>
              </a:rPr>
              <a:t>   </a:t>
            </a:r>
            <a:r>
              <a:rPr lang="en-US" altLang="en-US" sz="900" noProof="1">
                <a:solidFill>
                  <a:schemeClr val="bg1"/>
                </a:solidFill>
                <a:latin typeface="Calibri" pitchFamily="34" charset="0"/>
                <a:cs typeface="Calibri" pitchFamily="34" charset="0"/>
              </a:rPr>
              <a:t>This document is for your company’s internal use only and may not be distributed to any other third party. </a:t>
            </a:r>
            <a:endParaRPr lang="en-US" sz="900" dirty="0">
              <a:solidFill>
                <a:schemeClr val="bg1"/>
              </a:solidFill>
              <a:latin typeface="Calibri" pitchFamily="34" charset="0"/>
              <a:cs typeface="Calibri" pitchFamily="34" charset="0"/>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87" r:id="rId12"/>
  </p:sldLayoutIdLst>
  <p:timing>
    <p:tnLst>
      <p:par>
        <p:cTn id="1" dur="indefinite" restart="never" nodeType="tmRoot"/>
      </p:par>
    </p:tnLst>
  </p:timing>
  <p:hf hdr="0" ftr="0" dt="0"/>
  <p:txStyles>
    <p:titleStyle>
      <a:lvl1pPr marL="228600" indent="-228600" algn="l" rtl="0" eaLnBrk="0" fontAlgn="base" hangingPunct="0">
        <a:spcBef>
          <a:spcPct val="0"/>
        </a:spcBef>
        <a:spcAft>
          <a:spcPct val="0"/>
        </a:spcAft>
        <a:defRPr sz="2000">
          <a:solidFill>
            <a:schemeClr val="bg1"/>
          </a:solidFill>
          <a:latin typeface="+mj-lt"/>
          <a:ea typeface="+mj-ea"/>
          <a:cs typeface="+mj-cs"/>
        </a:defRPr>
      </a:lvl1pPr>
      <a:lvl2pPr marL="228600" indent="-228600" algn="l" rtl="0" eaLnBrk="0" fontAlgn="base" hangingPunct="0">
        <a:spcBef>
          <a:spcPct val="0"/>
        </a:spcBef>
        <a:spcAft>
          <a:spcPct val="0"/>
        </a:spcAft>
        <a:defRPr sz="2000">
          <a:solidFill>
            <a:schemeClr val="bg1"/>
          </a:solidFill>
          <a:latin typeface="Arial" charset="0"/>
        </a:defRPr>
      </a:lvl2pPr>
      <a:lvl3pPr marL="228600" indent="-228600" algn="l" rtl="0" eaLnBrk="0" fontAlgn="base" hangingPunct="0">
        <a:spcBef>
          <a:spcPct val="0"/>
        </a:spcBef>
        <a:spcAft>
          <a:spcPct val="0"/>
        </a:spcAft>
        <a:defRPr sz="2000">
          <a:solidFill>
            <a:schemeClr val="bg1"/>
          </a:solidFill>
          <a:latin typeface="Arial" charset="0"/>
        </a:defRPr>
      </a:lvl3pPr>
      <a:lvl4pPr marL="228600" indent="-228600" algn="l" rtl="0" eaLnBrk="0" fontAlgn="base" hangingPunct="0">
        <a:spcBef>
          <a:spcPct val="0"/>
        </a:spcBef>
        <a:spcAft>
          <a:spcPct val="0"/>
        </a:spcAft>
        <a:defRPr sz="2000">
          <a:solidFill>
            <a:schemeClr val="bg1"/>
          </a:solidFill>
          <a:latin typeface="Arial" charset="0"/>
        </a:defRPr>
      </a:lvl4pPr>
      <a:lvl5pPr marL="228600" indent="-228600" algn="l" rtl="0" eaLnBrk="0" fontAlgn="base" hangingPunct="0">
        <a:spcBef>
          <a:spcPct val="0"/>
        </a:spcBef>
        <a:spcAft>
          <a:spcPct val="0"/>
        </a:spcAft>
        <a:defRPr sz="2000">
          <a:solidFill>
            <a:schemeClr val="bg1"/>
          </a:solidFill>
          <a:latin typeface="Arial" charset="0"/>
        </a:defRPr>
      </a:lvl5pPr>
      <a:lvl6pPr marL="685800" indent="-228600" algn="l" rtl="0" fontAlgn="base">
        <a:spcBef>
          <a:spcPct val="0"/>
        </a:spcBef>
        <a:spcAft>
          <a:spcPct val="0"/>
        </a:spcAft>
        <a:defRPr sz="2000">
          <a:solidFill>
            <a:schemeClr val="bg1"/>
          </a:solidFill>
          <a:latin typeface="Arial" charset="0"/>
        </a:defRPr>
      </a:lvl6pPr>
      <a:lvl7pPr marL="1143000" indent="-228600" algn="l" rtl="0" fontAlgn="base">
        <a:spcBef>
          <a:spcPct val="0"/>
        </a:spcBef>
        <a:spcAft>
          <a:spcPct val="0"/>
        </a:spcAft>
        <a:defRPr sz="2000">
          <a:solidFill>
            <a:schemeClr val="bg1"/>
          </a:solidFill>
          <a:latin typeface="Arial" charset="0"/>
        </a:defRPr>
      </a:lvl7pPr>
      <a:lvl8pPr marL="1600200" indent="-228600" algn="l" rtl="0" fontAlgn="base">
        <a:spcBef>
          <a:spcPct val="0"/>
        </a:spcBef>
        <a:spcAft>
          <a:spcPct val="0"/>
        </a:spcAft>
        <a:defRPr sz="2000">
          <a:solidFill>
            <a:schemeClr val="bg1"/>
          </a:solidFill>
          <a:latin typeface="Arial" charset="0"/>
        </a:defRPr>
      </a:lvl8pPr>
      <a:lvl9pPr marL="2057400" indent="-228600" algn="l" rtl="0" fontAlgn="base">
        <a:spcBef>
          <a:spcPct val="0"/>
        </a:spcBef>
        <a:spcAft>
          <a:spcPct val="0"/>
        </a:spcAft>
        <a:defRPr sz="2000">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a:solidFill>
            <a:srgbClr val="535355"/>
          </a:solidFill>
          <a:latin typeface="+mn-lt"/>
          <a:ea typeface="+mn-ea"/>
          <a:cs typeface="+mn-cs"/>
        </a:defRPr>
      </a:lvl1pPr>
      <a:lvl2pPr marL="742950" indent="-285750" algn="l" rtl="0" eaLnBrk="0" fontAlgn="base" hangingPunct="0">
        <a:spcBef>
          <a:spcPct val="20000"/>
        </a:spcBef>
        <a:spcAft>
          <a:spcPct val="0"/>
        </a:spcAft>
        <a:buChar char="–"/>
        <a:defRPr sz="2400">
          <a:solidFill>
            <a:srgbClr val="535355"/>
          </a:solidFill>
          <a:latin typeface="+mn-lt"/>
        </a:defRPr>
      </a:lvl2pPr>
      <a:lvl3pPr marL="1143000" indent="-228600" algn="l" rtl="0" eaLnBrk="0" fontAlgn="base" hangingPunct="0">
        <a:spcBef>
          <a:spcPct val="20000"/>
        </a:spcBef>
        <a:spcAft>
          <a:spcPct val="0"/>
        </a:spcAft>
        <a:buChar char="•"/>
        <a:defRPr sz="2000">
          <a:solidFill>
            <a:srgbClr val="535355"/>
          </a:solidFill>
          <a:latin typeface="+mn-lt"/>
        </a:defRPr>
      </a:lvl3pPr>
      <a:lvl4pPr marL="1600200" indent="-228600" algn="l" rtl="0" eaLnBrk="0" fontAlgn="base" hangingPunct="0">
        <a:spcBef>
          <a:spcPct val="20000"/>
        </a:spcBef>
        <a:spcAft>
          <a:spcPct val="0"/>
        </a:spcAft>
        <a:buChar char="–"/>
        <a:defRPr sz="2000">
          <a:solidFill>
            <a:srgbClr val="535355"/>
          </a:solidFill>
          <a:latin typeface="+mn-lt"/>
        </a:defRPr>
      </a:lvl4pPr>
      <a:lvl5pPr marL="2057400" indent="-228600" algn="l" rtl="0" eaLnBrk="0" fontAlgn="base" hangingPunct="0">
        <a:spcBef>
          <a:spcPct val="20000"/>
        </a:spcBef>
        <a:spcAft>
          <a:spcPct val="0"/>
        </a:spcAft>
        <a:buChar char="»"/>
        <a:defRPr sz="2000">
          <a:solidFill>
            <a:srgbClr val="535355"/>
          </a:solidFill>
          <a:latin typeface="+mn-lt"/>
        </a:defRPr>
      </a:lvl5pPr>
      <a:lvl6pPr marL="2514600" indent="-228600" algn="l" rtl="0" fontAlgn="base">
        <a:spcBef>
          <a:spcPct val="20000"/>
        </a:spcBef>
        <a:spcAft>
          <a:spcPct val="0"/>
        </a:spcAft>
        <a:buChar char="»"/>
        <a:defRPr sz="2000">
          <a:solidFill>
            <a:srgbClr val="535355"/>
          </a:solidFill>
          <a:latin typeface="+mn-lt"/>
        </a:defRPr>
      </a:lvl6pPr>
      <a:lvl7pPr marL="2971800" indent="-228600" algn="l" rtl="0" fontAlgn="base">
        <a:spcBef>
          <a:spcPct val="20000"/>
        </a:spcBef>
        <a:spcAft>
          <a:spcPct val="0"/>
        </a:spcAft>
        <a:buChar char="»"/>
        <a:defRPr sz="2000">
          <a:solidFill>
            <a:srgbClr val="535355"/>
          </a:solidFill>
          <a:latin typeface="+mn-lt"/>
        </a:defRPr>
      </a:lvl7pPr>
      <a:lvl8pPr marL="3429000" indent="-228600" algn="l" rtl="0" fontAlgn="base">
        <a:spcBef>
          <a:spcPct val="20000"/>
        </a:spcBef>
        <a:spcAft>
          <a:spcPct val="0"/>
        </a:spcAft>
        <a:buChar char="»"/>
        <a:defRPr sz="2000">
          <a:solidFill>
            <a:srgbClr val="535355"/>
          </a:solidFill>
          <a:latin typeface="+mn-lt"/>
        </a:defRPr>
      </a:lvl8pPr>
      <a:lvl9pPr marL="3886200" indent="-228600" algn="l" rtl="0" fontAlgn="base">
        <a:spcBef>
          <a:spcPct val="20000"/>
        </a:spcBef>
        <a:spcAft>
          <a:spcPct val="0"/>
        </a:spcAft>
        <a:buChar char="»"/>
        <a:defRPr sz="2000">
          <a:solidFill>
            <a:srgbClr val="53535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381000" y="8588187"/>
            <a:ext cx="5181600" cy="5378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6" name="Text Box 22"/>
          <p:cNvSpPr txBox="1">
            <a:spLocks noChangeArrowheads="1"/>
          </p:cNvSpPr>
          <p:nvPr/>
        </p:nvSpPr>
        <p:spPr bwMode="auto">
          <a:xfrm>
            <a:off x="6592491" y="486834"/>
            <a:ext cx="285750" cy="1015663"/>
          </a:xfrm>
          <a:prstGeom prst="rect">
            <a:avLst/>
          </a:prstGeom>
          <a:noFill/>
          <a:ln w="9525">
            <a:noFill/>
            <a:miter lim="800000"/>
            <a:headEnd/>
            <a:tailEnd/>
          </a:ln>
          <a:effectLst/>
        </p:spPr>
        <p:txBody>
          <a:bodyPr>
            <a:spAutoFit/>
          </a:bodyPr>
          <a:lstStyle/>
          <a:p>
            <a:pPr>
              <a:spcBef>
                <a:spcPct val="50000"/>
              </a:spcBef>
              <a:defRPr/>
            </a:pPr>
            <a:fld id="{CDB600C5-3CAC-4D0F-B906-1326D28DF599}" type="slidenum">
              <a:rPr lang="en-US" sz="2000" b="1">
                <a:solidFill>
                  <a:schemeClr val="bg1"/>
                </a:solidFill>
                <a:latin typeface="Arial" charset="0"/>
              </a:rPr>
              <a:pPr>
                <a:spcBef>
                  <a:spcPct val="50000"/>
                </a:spcBef>
                <a:defRPr/>
              </a:pPr>
              <a:t>‹#›</a:t>
            </a:fld>
            <a:endParaRPr lang="en-US" sz="2000" b="1" dirty="0">
              <a:solidFill>
                <a:schemeClr val="bg1"/>
              </a:solidFill>
              <a:latin typeface="Arial" charset="0"/>
            </a:endParaRPr>
          </a:p>
        </p:txBody>
      </p:sp>
      <p:sp>
        <p:nvSpPr>
          <p:cNvPr id="1050" name="Rectangle 26"/>
          <p:cNvSpPr>
            <a:spLocks noChangeArrowheads="1"/>
          </p:cNvSpPr>
          <p:nvPr/>
        </p:nvSpPr>
        <p:spPr bwMode="auto">
          <a:xfrm>
            <a:off x="0" y="609600"/>
            <a:ext cx="6858000" cy="711200"/>
          </a:xfrm>
          <a:prstGeom prst="rect">
            <a:avLst/>
          </a:prstGeom>
          <a:solidFill>
            <a:srgbClr val="535355">
              <a:alpha val="71000"/>
            </a:srgbClr>
          </a:solidFill>
          <a:ln w="9525">
            <a:noFill/>
            <a:miter lim="800000"/>
            <a:headEnd/>
            <a:tailEnd/>
          </a:ln>
          <a:effectLst/>
        </p:spPr>
        <p:txBody>
          <a:bodyPr wrap="none" anchor="ctr"/>
          <a:lstStyle/>
          <a:p>
            <a:pPr>
              <a:defRPr/>
            </a:pPr>
            <a:endParaRPr lang="en-US" sz="2000" dirty="0">
              <a:solidFill>
                <a:srgbClr val="FF0000"/>
              </a:solidFill>
              <a:latin typeface="Arial" charset="0"/>
            </a:endParaRPr>
          </a:p>
        </p:txBody>
      </p:sp>
      <p:sp>
        <p:nvSpPr>
          <p:cNvPr id="1051" name="Line 27"/>
          <p:cNvSpPr>
            <a:spLocks noChangeShapeType="1"/>
          </p:cNvSpPr>
          <p:nvPr/>
        </p:nvSpPr>
        <p:spPr bwMode="auto">
          <a:xfrm>
            <a:off x="0" y="304800"/>
            <a:ext cx="6858000" cy="0"/>
          </a:xfrm>
          <a:prstGeom prst="line">
            <a:avLst/>
          </a:prstGeom>
          <a:noFill/>
          <a:ln w="12700">
            <a:solidFill>
              <a:schemeClr val="bg1"/>
            </a:solidFill>
            <a:round/>
            <a:headEnd/>
            <a:tailEnd/>
          </a:ln>
          <a:effectLst/>
        </p:spPr>
        <p:txBody>
          <a:bodyPr/>
          <a:lstStyle/>
          <a:p>
            <a:pPr>
              <a:defRPr/>
            </a:pPr>
            <a:endParaRPr lang="en-US" sz="2800" b="1" dirty="0">
              <a:latin typeface="Book Antiqua" pitchFamily="18" charset="0"/>
            </a:endParaRPr>
          </a:p>
        </p:txBody>
      </p:sp>
      <p:sp>
        <p:nvSpPr>
          <p:cNvPr id="1053" name="Line 29"/>
          <p:cNvSpPr>
            <a:spLocks noChangeShapeType="1"/>
          </p:cNvSpPr>
          <p:nvPr/>
        </p:nvSpPr>
        <p:spPr bwMode="auto">
          <a:xfrm>
            <a:off x="0" y="8551333"/>
            <a:ext cx="6848475" cy="0"/>
          </a:xfrm>
          <a:prstGeom prst="line">
            <a:avLst/>
          </a:prstGeom>
          <a:noFill/>
          <a:ln w="12700">
            <a:solidFill>
              <a:srgbClr val="628296"/>
            </a:solidFill>
            <a:round/>
            <a:headEnd/>
            <a:tailEnd/>
          </a:ln>
          <a:effectLst/>
        </p:spPr>
        <p:txBody>
          <a:bodyPr/>
          <a:lstStyle/>
          <a:p>
            <a:pPr>
              <a:defRPr/>
            </a:pPr>
            <a:endParaRPr lang="en-US" sz="2800" b="1" dirty="0">
              <a:latin typeface="Book Antiqua" pitchFamily="18" charset="0"/>
            </a:endParaRPr>
          </a:p>
        </p:txBody>
      </p:sp>
      <p:sp>
        <p:nvSpPr>
          <p:cNvPr id="24" name="Text Box 17"/>
          <p:cNvSpPr txBox="1">
            <a:spLocks noChangeArrowheads="1"/>
          </p:cNvSpPr>
          <p:nvPr/>
        </p:nvSpPr>
        <p:spPr bwMode="auto">
          <a:xfrm>
            <a:off x="285750" y="8636000"/>
            <a:ext cx="5505450"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0" hangingPunct="0">
              <a:defRPr/>
            </a:pPr>
            <a:r>
              <a:rPr lang="en-US" altLang="en-US" sz="900" dirty="0">
                <a:solidFill>
                  <a:schemeClr val="bg1"/>
                </a:solidFill>
                <a:latin typeface="Calibri" pitchFamily="34" charset="0"/>
                <a:cs typeface="Calibri" pitchFamily="34" charset="0"/>
              </a:rPr>
              <a:t>   </a:t>
            </a:r>
            <a:r>
              <a:rPr lang="en-US" altLang="en-US" sz="900" noProof="1">
                <a:solidFill>
                  <a:schemeClr val="bg1"/>
                </a:solidFill>
                <a:latin typeface="Calibri" pitchFamily="34" charset="0"/>
                <a:cs typeface="Calibri" pitchFamily="34" charset="0"/>
              </a:rPr>
              <a:t>© </a:t>
            </a:r>
            <a:r>
              <a:rPr lang="en-US" altLang="en-US" sz="900" noProof="1" smtClean="0">
                <a:solidFill>
                  <a:schemeClr val="bg1"/>
                </a:solidFill>
                <a:latin typeface="Calibri" pitchFamily="34" charset="0"/>
                <a:cs typeface="Calibri" pitchFamily="34" charset="0"/>
              </a:rPr>
              <a:t>20</a:t>
            </a:r>
            <a:r>
              <a:rPr lang="en-US" altLang="en-US" sz="900" dirty="0" smtClean="0">
                <a:solidFill>
                  <a:schemeClr val="bg1"/>
                </a:solidFill>
                <a:latin typeface="Calibri" pitchFamily="34" charset="0"/>
                <a:cs typeface="Calibri" pitchFamily="34" charset="0"/>
              </a:rPr>
              <a:t>10</a:t>
            </a:r>
            <a:r>
              <a:rPr lang="en-US" altLang="en-US" sz="900" noProof="1" smtClean="0">
                <a:solidFill>
                  <a:schemeClr val="bg1"/>
                </a:solidFill>
                <a:latin typeface="Calibri" pitchFamily="34" charset="0"/>
                <a:cs typeface="Calibri" pitchFamily="34" charset="0"/>
              </a:rPr>
              <a:t>1</a:t>
            </a:r>
            <a:r>
              <a:rPr lang="en-US" altLang="en-US" sz="900" dirty="0" smtClean="0">
                <a:solidFill>
                  <a:schemeClr val="bg1"/>
                </a:solidFill>
                <a:latin typeface="Calibri" pitchFamily="34" charset="0"/>
                <a:cs typeface="Calibri" pitchFamily="34" charset="0"/>
              </a:rPr>
              <a:t>Acquisory </a:t>
            </a:r>
            <a:r>
              <a:rPr lang="en-US" altLang="en-US" sz="900" dirty="0">
                <a:solidFill>
                  <a:schemeClr val="bg1"/>
                </a:solidFill>
                <a:latin typeface="Calibri" pitchFamily="34" charset="0"/>
                <a:cs typeface="Calibri" pitchFamily="34" charset="0"/>
              </a:rPr>
              <a:t>India Consulting Pvt Ltd</a:t>
            </a:r>
          </a:p>
          <a:p>
            <a:pPr eaLnBrk="0" hangingPunct="0">
              <a:defRPr/>
            </a:pPr>
            <a:r>
              <a:rPr lang="en-US" altLang="en-US" sz="900" dirty="0">
                <a:solidFill>
                  <a:schemeClr val="bg1"/>
                </a:solidFill>
                <a:latin typeface="Calibri" pitchFamily="34" charset="0"/>
                <a:cs typeface="Calibri" pitchFamily="34" charset="0"/>
              </a:rPr>
              <a:t>   </a:t>
            </a:r>
            <a:r>
              <a:rPr lang="en-US" altLang="en-US" sz="900" noProof="1">
                <a:solidFill>
                  <a:schemeClr val="bg1"/>
                </a:solidFill>
                <a:latin typeface="Calibri" pitchFamily="34" charset="0"/>
                <a:cs typeface="Calibri" pitchFamily="34" charset="0"/>
              </a:rPr>
              <a:t>This document is for your company’s internal use only and may not be distributed to any other third party. </a:t>
            </a:r>
            <a:endParaRPr lang="en-US" sz="900" dirty="0">
              <a:solidFill>
                <a:schemeClr val="bg1"/>
              </a:solidFill>
              <a:latin typeface="Calibri" pitchFamily="34" charset="0"/>
              <a:cs typeface="Calibri" pitchFamily="34" charset="0"/>
            </a:endParaRPr>
          </a:p>
        </p:txBody>
      </p:sp>
      <p:sp>
        <p:nvSpPr>
          <p:cNvPr id="2063" name="Rectangle 15"/>
          <p:cNvSpPr>
            <a:spLocks noGrp="1" noChangeArrowheads="1"/>
          </p:cNvSpPr>
          <p:nvPr>
            <p:ph type="sldNum" sz="quarter" idx="4"/>
          </p:nvPr>
        </p:nvSpPr>
        <p:spPr bwMode="auto">
          <a:xfrm>
            <a:off x="47625" y="8703733"/>
            <a:ext cx="27622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b="1">
                <a:latin typeface="Arial" charset="0"/>
              </a:defRPr>
            </a:lvl1pPr>
          </a:lstStyle>
          <a:p>
            <a:pPr>
              <a:defRPr/>
            </a:pPr>
            <a:fld id="{F533AD4E-97B6-4493-8929-F273D2E46844}" type="slidenum">
              <a:rPr lang="en-US"/>
              <a:pPr>
                <a:defRPr/>
              </a:pPr>
              <a:t>‹#›</a:t>
            </a:fld>
            <a:endParaRPr lang="en-US" dirty="0"/>
          </a:p>
        </p:txBody>
      </p:sp>
      <p:sp>
        <p:nvSpPr>
          <p:cNvPr id="12" name="Line 8"/>
          <p:cNvSpPr>
            <a:spLocks noChangeShapeType="1"/>
          </p:cNvSpPr>
          <p:nvPr/>
        </p:nvSpPr>
        <p:spPr bwMode="auto">
          <a:xfrm flipV="1">
            <a:off x="333375" y="8566151"/>
            <a:ext cx="0" cy="596900"/>
          </a:xfrm>
          <a:prstGeom prst="line">
            <a:avLst/>
          </a:prstGeom>
          <a:noFill/>
          <a:ln w="12700">
            <a:solidFill>
              <a:srgbClr val="628296"/>
            </a:solidFill>
            <a:round/>
            <a:headEnd/>
            <a:tailEnd/>
          </a:ln>
          <a:effectLst/>
        </p:spPr>
        <p:txBody>
          <a:bodyPr/>
          <a:lstStyle/>
          <a:p>
            <a:pPr>
              <a:defRPr/>
            </a:pPr>
            <a:endParaRPr lang="en-US" sz="1800" dirty="0">
              <a:latin typeface="Arial" pitchFamily="34" charset="0"/>
            </a:endParaRPr>
          </a:p>
        </p:txBody>
      </p:sp>
      <p:pic>
        <p:nvPicPr>
          <p:cNvPr id="3084" name="Picture 15" descr="C:\Acquisory\Formats\Style guide\grey red logo.bmp"/>
          <p:cNvPicPr>
            <a:picLocks noChangeAspect="1" noChangeArrowheads="1"/>
          </p:cNvPicPr>
          <p:nvPr/>
        </p:nvPicPr>
        <p:blipFill>
          <a:blip r:embed="rId13" cstate="email"/>
          <a:srcRect/>
          <a:stretch>
            <a:fillRect/>
          </a:stretch>
        </p:blipFill>
        <p:spPr bwMode="auto">
          <a:xfrm>
            <a:off x="5600700" y="8585200"/>
            <a:ext cx="1028700" cy="550333"/>
          </a:xfrm>
          <a:prstGeom prst="rect">
            <a:avLst/>
          </a:prstGeom>
          <a:noFill/>
          <a:ln w="9525">
            <a:noFill/>
            <a:miter lim="800000"/>
            <a:headEnd/>
            <a:tailEnd/>
          </a:ln>
        </p:spPr>
      </p:pic>
      <p:sp>
        <p:nvSpPr>
          <p:cNvPr id="13" name="Rectangle 12"/>
          <p:cNvSpPr/>
          <p:nvPr/>
        </p:nvSpPr>
        <p:spPr>
          <a:xfrm>
            <a:off x="510994" y="358587"/>
            <a:ext cx="1165406" cy="1219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l" rtl="0" eaLnBrk="0" fontAlgn="base" hangingPunct="0">
        <a:spcBef>
          <a:spcPct val="0"/>
        </a:spcBef>
        <a:spcAft>
          <a:spcPct val="0"/>
        </a:spcAft>
        <a:defRPr sz="2000">
          <a:solidFill>
            <a:schemeClr val="tx2"/>
          </a:solidFill>
          <a:latin typeface="+mj-lt"/>
          <a:ea typeface="+mj-ea"/>
          <a:cs typeface="+mj-cs"/>
        </a:defRPr>
      </a:lvl1pPr>
      <a:lvl2pPr algn="l" rtl="0" eaLnBrk="0" fontAlgn="base" hangingPunct="0">
        <a:spcBef>
          <a:spcPct val="0"/>
        </a:spcBef>
        <a:spcAft>
          <a:spcPct val="0"/>
        </a:spcAft>
        <a:defRPr sz="2000">
          <a:solidFill>
            <a:schemeClr val="tx2"/>
          </a:solidFill>
          <a:latin typeface="Arial" charset="0"/>
        </a:defRPr>
      </a:lvl2pPr>
      <a:lvl3pPr algn="l" rtl="0" eaLnBrk="0" fontAlgn="base" hangingPunct="0">
        <a:spcBef>
          <a:spcPct val="0"/>
        </a:spcBef>
        <a:spcAft>
          <a:spcPct val="0"/>
        </a:spcAft>
        <a:defRPr sz="2000">
          <a:solidFill>
            <a:schemeClr val="tx2"/>
          </a:solidFill>
          <a:latin typeface="Arial" charset="0"/>
        </a:defRPr>
      </a:lvl3pPr>
      <a:lvl4pPr algn="l" rtl="0" eaLnBrk="0" fontAlgn="base" hangingPunct="0">
        <a:spcBef>
          <a:spcPct val="0"/>
        </a:spcBef>
        <a:spcAft>
          <a:spcPct val="0"/>
        </a:spcAft>
        <a:defRPr sz="2000">
          <a:solidFill>
            <a:schemeClr val="tx2"/>
          </a:solidFill>
          <a:latin typeface="Arial" charset="0"/>
        </a:defRPr>
      </a:lvl4pPr>
      <a:lvl5pPr algn="l" rtl="0" eaLnBrk="0" fontAlgn="base" hangingPunct="0">
        <a:spcBef>
          <a:spcPct val="0"/>
        </a:spcBef>
        <a:spcAft>
          <a:spcPct val="0"/>
        </a:spcAft>
        <a:defRPr sz="2000">
          <a:solidFill>
            <a:schemeClr val="tx2"/>
          </a:solidFill>
          <a:latin typeface="Arial" charset="0"/>
        </a:defRPr>
      </a:lvl5pPr>
      <a:lvl6pPr marL="457200" algn="l" rtl="0" fontAlgn="base">
        <a:spcBef>
          <a:spcPct val="0"/>
        </a:spcBef>
        <a:spcAft>
          <a:spcPct val="0"/>
        </a:spcAft>
        <a:defRPr sz="2000">
          <a:solidFill>
            <a:schemeClr val="tx2"/>
          </a:solidFill>
          <a:latin typeface="Arial" charset="0"/>
        </a:defRPr>
      </a:lvl6pPr>
      <a:lvl7pPr marL="914400" algn="l" rtl="0" fontAlgn="base">
        <a:spcBef>
          <a:spcPct val="0"/>
        </a:spcBef>
        <a:spcAft>
          <a:spcPct val="0"/>
        </a:spcAft>
        <a:defRPr sz="2000">
          <a:solidFill>
            <a:schemeClr val="tx2"/>
          </a:solidFill>
          <a:latin typeface="Arial" charset="0"/>
        </a:defRPr>
      </a:lvl7pPr>
      <a:lvl8pPr marL="1371600" algn="l" rtl="0" fontAlgn="base">
        <a:spcBef>
          <a:spcPct val="0"/>
        </a:spcBef>
        <a:spcAft>
          <a:spcPct val="0"/>
        </a:spcAft>
        <a:defRPr sz="2000">
          <a:solidFill>
            <a:schemeClr val="tx2"/>
          </a:solidFill>
          <a:latin typeface="Arial" charset="0"/>
        </a:defRPr>
      </a:lvl8pPr>
      <a:lvl9pPr marL="1828800" algn="l" rtl="0" fontAlgn="base">
        <a:spcBef>
          <a:spcPct val="0"/>
        </a:spcBef>
        <a:spcAft>
          <a:spcPct val="0"/>
        </a:spcAft>
        <a:defRPr sz="2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jpeg"/><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18" Type="http://schemas.openxmlformats.org/officeDocument/2006/relationships/image" Target="../media/image26.png"/><Relationship Id="rId26" Type="http://schemas.openxmlformats.org/officeDocument/2006/relationships/image" Target="../media/image34.jpeg"/><Relationship Id="rId39" Type="http://schemas.openxmlformats.org/officeDocument/2006/relationships/image" Target="../media/image47.jpeg"/><Relationship Id="rId3" Type="http://schemas.openxmlformats.org/officeDocument/2006/relationships/image" Target="../media/image11.png"/><Relationship Id="rId21" Type="http://schemas.openxmlformats.org/officeDocument/2006/relationships/image" Target="../media/image29.gif"/><Relationship Id="rId34" Type="http://schemas.openxmlformats.org/officeDocument/2006/relationships/image" Target="../media/image42.jpeg"/><Relationship Id="rId42" Type="http://schemas.openxmlformats.org/officeDocument/2006/relationships/image" Target="../media/image50.jpe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png"/><Relationship Id="rId38" Type="http://schemas.openxmlformats.org/officeDocument/2006/relationships/image" Target="../media/image46.jpeg"/><Relationship Id="rId2" Type="http://schemas.openxmlformats.org/officeDocument/2006/relationships/image" Target="../media/image10.jpeg"/><Relationship Id="rId16" Type="http://schemas.openxmlformats.org/officeDocument/2006/relationships/image" Target="../media/image24.jpeg"/><Relationship Id="rId20" Type="http://schemas.openxmlformats.org/officeDocument/2006/relationships/image" Target="../media/image28.jpeg"/><Relationship Id="rId29" Type="http://schemas.openxmlformats.org/officeDocument/2006/relationships/image" Target="../media/image37.jpeg"/><Relationship Id="rId41" Type="http://schemas.openxmlformats.org/officeDocument/2006/relationships/image" Target="../media/image49.jpeg"/><Relationship Id="rId1" Type="http://schemas.openxmlformats.org/officeDocument/2006/relationships/slideLayout" Target="../slideLayouts/slideLayout18.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jpeg"/><Relationship Id="rId32" Type="http://schemas.openxmlformats.org/officeDocument/2006/relationships/image" Target="../media/image40.jpeg"/><Relationship Id="rId37" Type="http://schemas.openxmlformats.org/officeDocument/2006/relationships/image" Target="../media/image45.jpeg"/><Relationship Id="rId40" Type="http://schemas.openxmlformats.org/officeDocument/2006/relationships/image" Target="../media/image48.jpeg"/><Relationship Id="rId5" Type="http://schemas.openxmlformats.org/officeDocument/2006/relationships/image" Target="../media/image13.jpeg"/><Relationship Id="rId15" Type="http://schemas.openxmlformats.org/officeDocument/2006/relationships/image" Target="../media/image23.jpeg"/><Relationship Id="rId23" Type="http://schemas.openxmlformats.org/officeDocument/2006/relationships/image" Target="../media/image31.jpeg"/><Relationship Id="rId28" Type="http://schemas.openxmlformats.org/officeDocument/2006/relationships/image" Target="../media/image36.jpeg"/><Relationship Id="rId36" Type="http://schemas.openxmlformats.org/officeDocument/2006/relationships/image" Target="../media/image44.jpeg"/><Relationship Id="rId10" Type="http://schemas.openxmlformats.org/officeDocument/2006/relationships/image" Target="../media/image18.png"/><Relationship Id="rId19" Type="http://schemas.openxmlformats.org/officeDocument/2006/relationships/image" Target="../media/image27.jpeg"/><Relationship Id="rId31" Type="http://schemas.openxmlformats.org/officeDocument/2006/relationships/image" Target="../media/image39.gif"/><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jpeg"/><Relationship Id="rId30" Type="http://schemas.openxmlformats.org/officeDocument/2006/relationships/image" Target="../media/image38.png"/><Relationship Id="rId35" Type="http://schemas.openxmlformats.org/officeDocument/2006/relationships/image" Target="../media/image43.jpeg"/></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hyperlink" Target="mailto:Sumchit.anand@acquisory.com" TargetMode="Externa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mailto:krishan.goyal@acquisory.com" TargetMode="External"/><Relationship Id="rId2" Type="http://schemas.openxmlformats.org/officeDocument/2006/relationships/hyperlink" Target="mailto:jbhandari@mgbco.com" TargetMode="External"/><Relationship Id="rId1" Type="http://schemas.openxmlformats.org/officeDocument/2006/relationships/slideLayout" Target="../slideLayouts/slideLayout18.xml"/><Relationship Id="rId4" Type="http://schemas.openxmlformats.org/officeDocument/2006/relationships/hyperlink" Target="mailto:nehalshah@mgbadvisors.com"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3048000"/>
            <a:ext cx="6858000" cy="838200"/>
          </a:xfrm>
          <a:prstGeom prst="rect">
            <a:avLst/>
          </a:prstGeom>
          <a:noFill/>
          <a:ln w="9525">
            <a:noFill/>
            <a:miter lim="800000"/>
            <a:headEnd/>
            <a:tailEnd/>
          </a:ln>
        </p:spPr>
        <p:txBody>
          <a:bodyPr anchor="ctr"/>
          <a:lstStyle/>
          <a:p>
            <a:pPr algn="ctr"/>
            <a:r>
              <a:rPr lang="en-US" sz="3200" b="1" dirty="0" smtClean="0">
                <a:solidFill>
                  <a:srgbClr val="FF0000"/>
                </a:solidFill>
                <a:cs typeface="Calibri" pitchFamily="34" charset="0"/>
              </a:rPr>
              <a:t>Internal Audit Capability Statement</a:t>
            </a:r>
          </a:p>
          <a:p>
            <a:pPr algn="ctr"/>
            <a:endParaRPr lang="en-US" sz="400" b="1" dirty="0" smtClean="0">
              <a:solidFill>
                <a:srgbClr val="FF0000"/>
              </a:solidFill>
              <a:cs typeface="Calibri" pitchFamily="34" charset="0"/>
            </a:endParaRPr>
          </a:p>
          <a:p>
            <a:pPr algn="ctr"/>
            <a:endParaRPr lang="en-US" sz="400" b="1" dirty="0" smtClean="0">
              <a:solidFill>
                <a:srgbClr val="FF0000"/>
              </a:solidFill>
              <a:cs typeface="Calibri" pitchFamily="34" charset="0"/>
            </a:endParaRPr>
          </a:p>
          <a:p>
            <a:pPr algn="ctr"/>
            <a:endParaRPr lang="en-US" sz="400" b="1" dirty="0" smtClean="0">
              <a:solidFill>
                <a:srgbClr val="FF0000"/>
              </a:solidFill>
              <a:cs typeface="Calibri" pitchFamily="34" charset="0"/>
            </a:endParaRPr>
          </a:p>
          <a:p>
            <a:pPr algn="ctr"/>
            <a:r>
              <a:rPr lang="en-US" sz="2000" b="1" dirty="0" smtClean="0">
                <a:solidFill>
                  <a:srgbClr val="FF0000"/>
                </a:solidFill>
                <a:cs typeface="Calibri" pitchFamily="34" charset="0"/>
              </a:rPr>
              <a:t>2014</a:t>
            </a:r>
            <a:endParaRPr lang="en-US" sz="2000" b="1" dirty="0">
              <a:solidFill>
                <a:srgbClr val="FF0000"/>
              </a:solidFill>
              <a:cs typeface="Calibri" pitchFamily="34" charset="0"/>
            </a:endParaRPr>
          </a:p>
        </p:txBody>
      </p:sp>
      <p:pic>
        <p:nvPicPr>
          <p:cNvPr id="4099" name="Picture 12" descr="C:\Acquisory\Formats\Style guide\grey red logo.bmp"/>
          <p:cNvPicPr>
            <a:picLocks noChangeAspect="1" noChangeArrowheads="1"/>
          </p:cNvPicPr>
          <p:nvPr/>
        </p:nvPicPr>
        <p:blipFill>
          <a:blip r:embed="rId3" cstate="print"/>
          <a:srcRect/>
          <a:stretch>
            <a:fillRect/>
          </a:stretch>
        </p:blipFill>
        <p:spPr bwMode="auto">
          <a:xfrm>
            <a:off x="1962648" y="2012477"/>
            <a:ext cx="2932703" cy="838200"/>
          </a:xfrm>
          <a:prstGeom prst="rect">
            <a:avLst/>
          </a:prstGeom>
          <a:noFill/>
          <a:ln w="9525">
            <a:noFill/>
            <a:miter lim="800000"/>
            <a:headEnd/>
            <a:tailEnd/>
          </a:ln>
        </p:spPr>
      </p:pic>
      <p:sp>
        <p:nvSpPr>
          <p:cNvPr id="9" name="Rectangle 8"/>
          <p:cNvSpPr/>
          <p:nvPr/>
        </p:nvSpPr>
        <p:spPr>
          <a:xfrm>
            <a:off x="0" y="3970867"/>
            <a:ext cx="6858000" cy="19473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 name="Picture 6" descr="services.jpg"/>
          <p:cNvPicPr>
            <a:picLocks noChangeAspect="1"/>
          </p:cNvPicPr>
          <p:nvPr/>
        </p:nvPicPr>
        <p:blipFill>
          <a:blip r:embed="rId4" cstate="print"/>
          <a:stretch>
            <a:fillRect/>
          </a:stretch>
        </p:blipFill>
        <p:spPr>
          <a:xfrm>
            <a:off x="3938" y="0"/>
            <a:ext cx="6858000" cy="1691680"/>
          </a:xfrm>
          <a:prstGeom prst="rect">
            <a:avLst/>
          </a:prstGeom>
        </p:spPr>
      </p:pic>
      <p:sp>
        <p:nvSpPr>
          <p:cNvPr id="8" name="Rectangle 7"/>
          <p:cNvSpPr/>
          <p:nvPr/>
        </p:nvSpPr>
        <p:spPr>
          <a:xfrm>
            <a:off x="0" y="1749174"/>
            <a:ext cx="6861938" cy="1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0" name="Picture 2"/>
          <p:cNvPicPr>
            <a:picLocks noChangeAspect="1" noChangeArrowheads="1"/>
          </p:cNvPicPr>
          <p:nvPr/>
        </p:nvPicPr>
        <p:blipFill>
          <a:blip r:embed="rId5" cstate="print"/>
          <a:srcRect l="19327" t="11458" r="19180" b="18750"/>
          <a:stretch>
            <a:fillRect/>
          </a:stretch>
        </p:blipFill>
        <p:spPr bwMode="auto">
          <a:xfrm>
            <a:off x="0" y="4038600"/>
            <a:ext cx="6858000" cy="4495800"/>
          </a:xfrm>
          <a:prstGeom prst="rect">
            <a:avLst/>
          </a:prstGeom>
          <a:noFill/>
          <a:ln w="9525">
            <a:noFill/>
            <a:miter lim="800000"/>
            <a:headEnd/>
            <a:tailEnd/>
          </a:ln>
          <a:effectLst/>
        </p:spPr>
      </p:pic>
    </p:spTree>
    <p:extLst>
      <p:ext uri="{BB962C8B-B14F-4D97-AF65-F5344CB8AC3E}">
        <p14:creationId xmlns:p14="http://schemas.microsoft.com/office/powerpoint/2010/main" val="1828696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85800" y="381000"/>
            <a:ext cx="1676400" cy="1015663"/>
          </a:xfrm>
          <a:prstGeom prst="rect">
            <a:avLst/>
          </a:prstGeom>
          <a:noFill/>
        </p:spPr>
        <p:txBody>
          <a:bodyPr wrap="square" rtlCol="0">
            <a:spAutoFit/>
          </a:bodyPr>
          <a:lstStyle/>
          <a:p>
            <a:r>
              <a:rPr lang="en-US" sz="6000" dirty="0" smtClean="0">
                <a:solidFill>
                  <a:schemeClr val="bg1"/>
                </a:solidFill>
              </a:rPr>
              <a:t>3</a:t>
            </a:r>
            <a:endParaRPr lang="en-US" sz="6000" dirty="0">
              <a:solidFill>
                <a:schemeClr val="bg1"/>
              </a:solidFill>
            </a:endParaRPr>
          </a:p>
        </p:txBody>
      </p:sp>
      <p:graphicFrame>
        <p:nvGraphicFramePr>
          <p:cNvPr id="25" name="Table 24"/>
          <p:cNvGraphicFramePr>
            <a:graphicFrameLocks noGrp="1"/>
          </p:cNvGraphicFramePr>
          <p:nvPr/>
        </p:nvGraphicFramePr>
        <p:xfrm>
          <a:off x="304800" y="3597502"/>
          <a:ext cx="6248400" cy="4464458"/>
        </p:xfrm>
        <a:graphic>
          <a:graphicData uri="http://schemas.openxmlformats.org/drawingml/2006/table">
            <a:tbl>
              <a:tblPr firstRow="1" bandRow="1">
                <a:effectLst/>
                <a:tableStyleId>{5C22544A-7EE6-4342-B048-85BDC9FD1C3A}</a:tableStyleId>
              </a:tblPr>
              <a:tblGrid>
                <a:gridCol w="1295400"/>
                <a:gridCol w="4953000"/>
              </a:tblGrid>
              <a:tr h="1507898">
                <a:tc>
                  <a:txBody>
                    <a:bodyPr/>
                    <a:lstStyle/>
                    <a:p>
                      <a:r>
                        <a:rPr lang="en-US" sz="1400" b="1" dirty="0" smtClean="0">
                          <a:solidFill>
                            <a:schemeClr val="tx1"/>
                          </a:solidFill>
                          <a:latin typeface="Calibri" pitchFamily="34" charset="0"/>
                        </a:rPr>
                        <a:t>Formulate</a:t>
                      </a:r>
                      <a:r>
                        <a:rPr lang="en-US" sz="1400" b="1" baseline="0" dirty="0" smtClean="0">
                          <a:solidFill>
                            <a:schemeClr val="tx1"/>
                          </a:solidFill>
                          <a:latin typeface="Calibri" pitchFamily="34" charset="0"/>
                        </a:rPr>
                        <a:t> approach and  project plan</a:t>
                      </a:r>
                      <a:endParaRPr lang="en-US" sz="1400" b="1" dirty="0" smtClean="0">
                        <a:solidFill>
                          <a:schemeClr val="tx1"/>
                        </a:solidFill>
                        <a:latin typeface="Calibri" pitchFamily="34" charset="0"/>
                      </a:endParaRPr>
                    </a:p>
                  </a:txBody>
                  <a:tcPr>
                    <a:solidFill>
                      <a:schemeClr val="tx2">
                        <a:lumMod val="50000"/>
                        <a:lumOff val="50000"/>
                      </a:schemeClr>
                    </a:solidFill>
                  </a:tcPr>
                </a:tc>
                <a:tc>
                  <a:txBody>
                    <a:bodyPr/>
                    <a:lstStyle/>
                    <a:p>
                      <a:pPr marL="171450" marR="0"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dirty="0" smtClean="0">
                          <a:solidFill>
                            <a:schemeClr val="tx1"/>
                          </a:solidFill>
                          <a:latin typeface="Calibri" pitchFamily="34" charset="0"/>
                        </a:rPr>
                        <a:t>Create detailed internal project plan</a:t>
                      </a:r>
                    </a:p>
                    <a:p>
                      <a:pPr marL="171450" marR="0"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dirty="0" smtClean="0">
                          <a:solidFill>
                            <a:schemeClr val="tx1"/>
                          </a:solidFill>
                          <a:latin typeface="Calibri" pitchFamily="34" charset="0"/>
                        </a:rPr>
                        <a:t>Identify preliminary information required</a:t>
                      </a:r>
                    </a:p>
                    <a:p>
                      <a:pPr marL="171450" marR="0"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dirty="0" smtClean="0">
                          <a:solidFill>
                            <a:schemeClr val="tx1"/>
                          </a:solidFill>
                          <a:latin typeface="Calibri" pitchFamily="34" charset="0"/>
                        </a:rPr>
                        <a:t>Clearly identify areas to be covered by </a:t>
                      </a:r>
                      <a:r>
                        <a:rPr lang="en-US" sz="1400" b="0" dirty="0" err="1" smtClean="0">
                          <a:solidFill>
                            <a:schemeClr val="tx1"/>
                          </a:solidFill>
                          <a:latin typeface="Calibri" pitchFamily="34" charset="0"/>
                        </a:rPr>
                        <a:t>Acquisory</a:t>
                      </a:r>
                      <a:r>
                        <a:rPr lang="en-US" sz="1400" b="0" baseline="0" dirty="0" smtClean="0">
                          <a:solidFill>
                            <a:schemeClr val="tx1"/>
                          </a:solidFill>
                          <a:latin typeface="Calibri" pitchFamily="34" charset="0"/>
                        </a:rPr>
                        <a:t> a</a:t>
                      </a:r>
                      <a:r>
                        <a:rPr lang="en-US" sz="1400" b="0" dirty="0" smtClean="0">
                          <a:solidFill>
                            <a:schemeClr val="tx1"/>
                          </a:solidFill>
                          <a:latin typeface="Calibri" pitchFamily="34" charset="0"/>
                        </a:rPr>
                        <a:t>nd obtain by-in of the management</a:t>
                      </a:r>
                    </a:p>
                    <a:p>
                      <a:pPr marL="171450" marR="0"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dirty="0" smtClean="0">
                          <a:solidFill>
                            <a:schemeClr val="tx1"/>
                          </a:solidFill>
                          <a:latin typeface="Calibri" pitchFamily="34" charset="0"/>
                        </a:rPr>
                        <a:t>Post identification and prioritizing of areas to be covered develop a audit plan</a:t>
                      </a:r>
                    </a:p>
                  </a:txBody>
                  <a:tcPr>
                    <a:solidFill>
                      <a:schemeClr val="bg1">
                        <a:lumMod val="65000"/>
                      </a:schemeClr>
                    </a:solidFill>
                  </a:tcPr>
                </a:tc>
              </a:tr>
              <a:tr h="1357223">
                <a:tc>
                  <a:txBody>
                    <a:bodyPr/>
                    <a:lstStyle/>
                    <a:p>
                      <a:r>
                        <a:rPr lang="en-US" sz="1400" b="1" dirty="0" smtClean="0">
                          <a:solidFill>
                            <a:schemeClr val="tx1"/>
                          </a:solidFill>
                          <a:latin typeface="Calibri" pitchFamily="34" charset="0"/>
                        </a:rPr>
                        <a:t>Analyze process</a:t>
                      </a:r>
                      <a:r>
                        <a:rPr lang="en-US" sz="1400" b="1" baseline="0" dirty="0" smtClean="0">
                          <a:solidFill>
                            <a:schemeClr val="tx1"/>
                          </a:solidFill>
                          <a:latin typeface="Calibri" pitchFamily="34" charset="0"/>
                        </a:rPr>
                        <a:t>, risk and evaluate controls </a:t>
                      </a:r>
                      <a:r>
                        <a:rPr lang="en-US" sz="1400" b="1" dirty="0" smtClean="0">
                          <a:solidFill>
                            <a:schemeClr val="tx1"/>
                          </a:solidFill>
                          <a:latin typeface="Calibri" pitchFamily="34" charset="0"/>
                        </a:rPr>
                        <a:t> </a:t>
                      </a:r>
                      <a:endParaRPr lang="en-IN" sz="1400" b="1" dirty="0">
                        <a:solidFill>
                          <a:schemeClr val="tx1"/>
                        </a:solidFill>
                        <a:latin typeface="Calibri" pitchFamily="34" charset="0"/>
                      </a:endParaRPr>
                    </a:p>
                  </a:txBody>
                  <a:tcPr>
                    <a:solidFill>
                      <a:schemeClr val="accent4">
                        <a:lumMod val="50000"/>
                        <a:lumOff val="50000"/>
                      </a:schemeClr>
                    </a:solidFill>
                  </a:tcPr>
                </a:tc>
                <a:tc>
                  <a:txBody>
                    <a:bodyPr/>
                    <a:lstStyle/>
                    <a:p>
                      <a:pPr marL="171450" indent="-171450" algn="just">
                        <a:buFont typeface="Arial" pitchFamily="34" charset="0"/>
                        <a:buChar char="•"/>
                      </a:pPr>
                      <a:r>
                        <a:rPr lang="en-US" sz="1400" b="0" dirty="0" smtClean="0">
                          <a:solidFill>
                            <a:schemeClr val="tx1"/>
                          </a:solidFill>
                          <a:latin typeface="Calibri" pitchFamily="34" charset="0"/>
                        </a:rPr>
                        <a:t>Review</a:t>
                      </a:r>
                      <a:r>
                        <a:rPr lang="en-US" sz="1400" b="0" baseline="0" dirty="0" smtClean="0">
                          <a:solidFill>
                            <a:schemeClr val="tx1"/>
                          </a:solidFill>
                          <a:latin typeface="Calibri" pitchFamily="34" charset="0"/>
                        </a:rPr>
                        <a:t> the processes, identify and source risks associated with the process</a:t>
                      </a:r>
                    </a:p>
                    <a:p>
                      <a:pPr marL="171450" indent="-171450" algn="just">
                        <a:buFont typeface="Arial" pitchFamily="34" charset="0"/>
                        <a:buChar char="•"/>
                      </a:pPr>
                      <a:r>
                        <a:rPr lang="en-US" sz="1400" b="0" baseline="0" dirty="0" smtClean="0">
                          <a:solidFill>
                            <a:schemeClr val="tx1"/>
                          </a:solidFill>
                          <a:latin typeface="Calibri" pitchFamily="34" charset="0"/>
                        </a:rPr>
                        <a:t>Prioritize the risks based on likelihood of occurrence &amp; significance of impact </a:t>
                      </a:r>
                    </a:p>
                    <a:p>
                      <a:pPr marL="171450" indent="-171450" algn="just">
                        <a:buFont typeface="Arial" pitchFamily="34" charset="0"/>
                        <a:buChar char="•"/>
                      </a:pPr>
                      <a:r>
                        <a:rPr lang="en-US" sz="1400" b="0" baseline="0" dirty="0" smtClean="0">
                          <a:solidFill>
                            <a:schemeClr val="tx1"/>
                          </a:solidFill>
                          <a:latin typeface="Calibri" pitchFamily="34" charset="0"/>
                        </a:rPr>
                        <a:t>Evaluate at inherent and residual risk levels </a:t>
                      </a:r>
                    </a:p>
                    <a:p>
                      <a:pPr marL="171450" indent="-171450" algn="just">
                        <a:buFont typeface="Arial" pitchFamily="34" charset="0"/>
                        <a:buChar char="•"/>
                      </a:pPr>
                      <a:r>
                        <a:rPr lang="en-US" sz="1400" b="0" baseline="0" dirty="0" smtClean="0">
                          <a:solidFill>
                            <a:schemeClr val="tx1"/>
                          </a:solidFill>
                          <a:latin typeface="Calibri" pitchFamily="34" charset="0"/>
                        </a:rPr>
                        <a:t>Evaluate design for efficiency and effectiveness</a:t>
                      </a:r>
                    </a:p>
                    <a:p>
                      <a:pPr marL="171450" indent="-171450" algn="just">
                        <a:buFont typeface="Arial" pitchFamily="34" charset="0"/>
                        <a:buChar char="•"/>
                      </a:pPr>
                      <a:r>
                        <a:rPr lang="en-US" sz="1400" b="0" baseline="0" dirty="0" smtClean="0">
                          <a:solidFill>
                            <a:schemeClr val="tx1"/>
                          </a:solidFill>
                          <a:latin typeface="Calibri" pitchFamily="34" charset="0"/>
                        </a:rPr>
                        <a:t>Evaluate design for control</a:t>
                      </a:r>
                      <a:endParaRPr lang="en-IN" sz="1400" b="0" dirty="0">
                        <a:solidFill>
                          <a:schemeClr val="tx1"/>
                        </a:solidFill>
                        <a:latin typeface="Calibri" pitchFamily="34" charset="0"/>
                      </a:endParaRPr>
                    </a:p>
                  </a:txBody>
                  <a:tcPr>
                    <a:solidFill>
                      <a:schemeClr val="bg1">
                        <a:lumMod val="75000"/>
                      </a:schemeClr>
                    </a:solidFill>
                  </a:tcPr>
                </a:tc>
              </a:tr>
              <a:tr h="1357223">
                <a:tc>
                  <a:txBody>
                    <a:bodyPr/>
                    <a:lstStyle/>
                    <a:p>
                      <a:endParaRPr lang="en-US" sz="1400" b="1" dirty="0" smtClean="0">
                        <a:solidFill>
                          <a:schemeClr val="tx1"/>
                        </a:solidFill>
                        <a:latin typeface="Calibri" pitchFamily="34" charset="0"/>
                      </a:endParaRPr>
                    </a:p>
                    <a:p>
                      <a:r>
                        <a:rPr lang="en-US" sz="1400" b="1" dirty="0" smtClean="0">
                          <a:solidFill>
                            <a:schemeClr val="tx1"/>
                          </a:solidFill>
                          <a:latin typeface="Calibri" pitchFamily="34" charset="0"/>
                        </a:rPr>
                        <a:t>Analyze</a:t>
                      </a:r>
                      <a:r>
                        <a:rPr lang="en-US" sz="1400" b="1" baseline="0" dirty="0" smtClean="0">
                          <a:solidFill>
                            <a:schemeClr val="tx1"/>
                          </a:solidFill>
                          <a:latin typeface="Calibri" pitchFamily="34" charset="0"/>
                        </a:rPr>
                        <a:t> gaps</a:t>
                      </a:r>
                      <a:endParaRPr lang="en-IN" sz="1400" b="1" dirty="0">
                        <a:solidFill>
                          <a:schemeClr val="tx1"/>
                        </a:solidFill>
                        <a:latin typeface="Calibri" pitchFamily="34" charset="0"/>
                      </a:endParaRPr>
                    </a:p>
                  </a:txBody>
                  <a:tcPr>
                    <a:solidFill>
                      <a:schemeClr val="accent4">
                        <a:lumMod val="50000"/>
                        <a:lumOff val="50000"/>
                      </a:schemeClr>
                    </a:solidFill>
                  </a:tcPr>
                </a:tc>
                <a:tc>
                  <a:txBody>
                    <a:bodyPr/>
                    <a:lstStyle/>
                    <a:p>
                      <a:pPr marL="171450" indent="-171450" algn="just">
                        <a:buFont typeface="Arial" pitchFamily="34" charset="0"/>
                        <a:buChar char="•"/>
                      </a:pPr>
                      <a:r>
                        <a:rPr lang="en-US" sz="1400" b="0" kern="1200" baseline="0" dirty="0" smtClean="0">
                          <a:solidFill>
                            <a:schemeClr val="tx1"/>
                          </a:solidFill>
                          <a:latin typeface="Calibri" pitchFamily="34" charset="0"/>
                          <a:ea typeface="+mn-ea"/>
                          <a:cs typeface="+mn-cs"/>
                        </a:rPr>
                        <a:t>Review the process and the risk and benchmark with the leading practices/regulatory standards</a:t>
                      </a:r>
                    </a:p>
                    <a:p>
                      <a:pPr marL="171450" indent="-171450" algn="just">
                        <a:buFont typeface="Arial" pitchFamily="34" charset="0"/>
                        <a:buChar char="•"/>
                      </a:pPr>
                      <a:r>
                        <a:rPr lang="en-US" sz="1400" b="0" kern="1200" baseline="0" dirty="0" smtClean="0">
                          <a:solidFill>
                            <a:schemeClr val="tx1"/>
                          </a:solidFill>
                          <a:latin typeface="Calibri" pitchFamily="34" charset="0"/>
                          <a:ea typeface="+mn-ea"/>
                          <a:cs typeface="+mn-cs"/>
                        </a:rPr>
                        <a:t>Identify gaps</a:t>
                      </a:r>
                    </a:p>
                    <a:p>
                      <a:pPr marL="171450" indent="-171450" algn="just">
                        <a:buFont typeface="Arial" pitchFamily="34" charset="0"/>
                        <a:buChar char="•"/>
                      </a:pPr>
                      <a:r>
                        <a:rPr lang="en-US" sz="1400" b="0" kern="1200" baseline="0" dirty="0" smtClean="0">
                          <a:solidFill>
                            <a:schemeClr val="tx1"/>
                          </a:solidFill>
                          <a:latin typeface="Calibri" pitchFamily="34" charset="0"/>
                          <a:ea typeface="+mn-ea"/>
                          <a:cs typeface="+mn-cs"/>
                        </a:rPr>
                        <a:t>Prioritize these gaps / weakness with respect to business, relevance and quantify potential </a:t>
                      </a:r>
                      <a:r>
                        <a:rPr lang="en-US" sz="1400" b="0" baseline="0" dirty="0" smtClean="0">
                          <a:solidFill>
                            <a:schemeClr val="tx1"/>
                          </a:solidFill>
                          <a:latin typeface="Calibri" pitchFamily="34" charset="0"/>
                        </a:rPr>
                        <a:t>business impact of the same</a:t>
                      </a:r>
                    </a:p>
                    <a:p>
                      <a:pPr algn="just"/>
                      <a:endParaRPr lang="en-US" sz="1400" dirty="0" smtClean="0"/>
                    </a:p>
                  </a:txBody>
                  <a:tcPr>
                    <a:solidFill>
                      <a:schemeClr val="bg1">
                        <a:lumMod val="75000"/>
                      </a:schemeClr>
                    </a:solidFill>
                  </a:tcPr>
                </a:tc>
              </a:tr>
            </a:tbl>
          </a:graphicData>
        </a:graphic>
      </p:graphicFrame>
      <p:cxnSp>
        <p:nvCxnSpPr>
          <p:cNvPr id="27" name="Straight Connector 26"/>
          <p:cNvCxnSpPr/>
          <p:nvPr/>
        </p:nvCxnSpPr>
        <p:spPr>
          <a:xfrm rot="5400000">
            <a:off x="-76200" y="3581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8534400"/>
            <a:ext cx="6858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236719" y="6050280"/>
            <a:ext cx="493776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2316480" y="6050280"/>
            <a:ext cx="493776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6200" y="3581400"/>
            <a:ext cx="1524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3" name="Diagram 32"/>
          <p:cNvGraphicFramePr/>
          <p:nvPr/>
        </p:nvGraphicFramePr>
        <p:xfrm>
          <a:off x="152400" y="1447800"/>
          <a:ext cx="67056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 name="Rectangle 33"/>
          <p:cNvSpPr/>
          <p:nvPr/>
        </p:nvSpPr>
        <p:spPr>
          <a:xfrm>
            <a:off x="1828800" y="1905000"/>
            <a:ext cx="1752600" cy="1371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p:cNvCxnSpPr/>
          <p:nvPr/>
        </p:nvCxnSpPr>
        <p:spPr>
          <a:xfrm rot="5400000">
            <a:off x="-76200" y="3657600"/>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2"/>
          <p:cNvSpPr txBox="1">
            <a:spLocks noChangeArrowheads="1"/>
          </p:cNvSpPr>
          <p:nvPr/>
        </p:nvSpPr>
        <p:spPr bwMode="auto">
          <a:xfrm>
            <a:off x="1676400" y="482431"/>
            <a:ext cx="5181600" cy="812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228600" lvl="0" indent="-228600" algn="r">
              <a:defRPr/>
            </a:pPr>
            <a:r>
              <a:rPr lang="en-US" sz="2800" b="1" kern="0" dirty="0">
                <a:solidFill>
                  <a:srgbClr val="FFFFFF"/>
                </a:solidFill>
                <a:cs typeface="Calibri" pitchFamily="34" charset="0"/>
              </a:rPr>
              <a:t>Our Customized Approach</a:t>
            </a:r>
            <a:endParaRPr lang="en-US" sz="2800" b="1" kern="0" dirty="0">
              <a:solidFill>
                <a:schemeClr val="bg1"/>
              </a:solidFill>
              <a:cs typeface="Calibri" pitchFamily="34" charset="0"/>
            </a:endParaRPr>
          </a:p>
        </p:txBody>
      </p:sp>
      <p:sp>
        <p:nvSpPr>
          <p:cNvPr id="15" name="Slide Number Placeholder 14"/>
          <p:cNvSpPr>
            <a:spLocks noGrp="1"/>
          </p:cNvSpPr>
          <p:nvPr>
            <p:ph type="sldNum" sz="quarter" idx="10"/>
          </p:nvPr>
        </p:nvSpPr>
        <p:spPr>
          <a:xfrm>
            <a:off x="0" y="8703733"/>
            <a:ext cx="342900" cy="287867"/>
          </a:xfrm>
        </p:spPr>
        <p:txBody>
          <a:bodyPr/>
          <a:lstStyle/>
          <a:p>
            <a:pPr>
              <a:defRPr/>
            </a:pPr>
            <a:fld id="{FBE33F19-535F-47AB-90A9-D3283FDB42AD}"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85800" y="381000"/>
            <a:ext cx="1752600" cy="1015663"/>
          </a:xfrm>
          <a:prstGeom prst="rect">
            <a:avLst/>
          </a:prstGeom>
          <a:noFill/>
        </p:spPr>
        <p:txBody>
          <a:bodyPr wrap="square" rtlCol="0">
            <a:spAutoFit/>
          </a:bodyPr>
          <a:lstStyle/>
          <a:p>
            <a:r>
              <a:rPr lang="en-US" sz="6000" dirty="0" smtClean="0">
                <a:solidFill>
                  <a:schemeClr val="bg1"/>
                </a:solidFill>
              </a:rPr>
              <a:t>3</a:t>
            </a:r>
            <a:endParaRPr lang="en-US" sz="6000" dirty="0">
              <a:solidFill>
                <a:schemeClr val="bg1"/>
              </a:solidFill>
            </a:endParaRPr>
          </a:p>
        </p:txBody>
      </p:sp>
      <p:cxnSp>
        <p:nvCxnSpPr>
          <p:cNvPr id="30" name="Straight Connector 29"/>
          <p:cNvCxnSpPr/>
          <p:nvPr/>
        </p:nvCxnSpPr>
        <p:spPr>
          <a:xfrm rot="5400000">
            <a:off x="-76200" y="3581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76200" y="3581400"/>
            <a:ext cx="1524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2" name="Diagram 31"/>
          <p:cNvGraphicFramePr/>
          <p:nvPr/>
        </p:nvGraphicFramePr>
        <p:xfrm>
          <a:off x="152400" y="1447800"/>
          <a:ext cx="67056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3" name="Rectangle 32"/>
          <p:cNvSpPr/>
          <p:nvPr/>
        </p:nvSpPr>
        <p:spPr>
          <a:xfrm>
            <a:off x="3581400" y="1905000"/>
            <a:ext cx="1828800" cy="1371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rot="5400000">
            <a:off x="-76200" y="36576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76200" y="3581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8382000"/>
            <a:ext cx="6858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343399" y="6019800"/>
            <a:ext cx="47244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209799" y="6019800"/>
            <a:ext cx="47244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41" name="Table 40"/>
          <p:cNvGraphicFramePr>
            <a:graphicFrameLocks noGrp="1"/>
          </p:cNvGraphicFramePr>
          <p:nvPr/>
        </p:nvGraphicFramePr>
        <p:xfrm>
          <a:off x="304800" y="3810000"/>
          <a:ext cx="6248400" cy="3474720"/>
        </p:xfrm>
        <a:graphic>
          <a:graphicData uri="http://schemas.openxmlformats.org/drawingml/2006/table">
            <a:tbl>
              <a:tblPr firstRow="1" bandRow="1">
                <a:effectLst/>
                <a:tableStyleId>{5C22544A-7EE6-4342-B048-85BDC9FD1C3A}</a:tableStyleId>
              </a:tblPr>
              <a:tblGrid>
                <a:gridCol w="1143000"/>
                <a:gridCol w="5105400"/>
              </a:tblGrid>
              <a:tr h="1249680">
                <a:tc>
                  <a:txBody>
                    <a:bodyPr/>
                    <a:lstStyle/>
                    <a:p>
                      <a:r>
                        <a:rPr lang="en-US" sz="1400" b="1" dirty="0" smtClean="0">
                          <a:solidFill>
                            <a:schemeClr val="tx1"/>
                          </a:solidFill>
                          <a:latin typeface="Calibri" pitchFamily="34" charset="0"/>
                        </a:rPr>
                        <a:t>Formulate Recommendations</a:t>
                      </a:r>
                      <a:endParaRPr lang="en-IN" sz="1400" b="1" dirty="0">
                        <a:solidFill>
                          <a:schemeClr val="tx1"/>
                        </a:solidFill>
                        <a:latin typeface="Calibri" pitchFamily="34" charset="0"/>
                      </a:endParaRPr>
                    </a:p>
                  </a:txBody>
                  <a:tcPr>
                    <a:solidFill>
                      <a:schemeClr val="accent4">
                        <a:lumMod val="50000"/>
                        <a:lumOff val="50000"/>
                      </a:schemeClr>
                    </a:solidFill>
                  </a:tcPr>
                </a:tc>
                <a:tc>
                  <a:txBody>
                    <a:bodyPr/>
                    <a:lstStyle/>
                    <a:p>
                      <a:pPr marL="177800" indent="-177800" algn="just">
                        <a:buFont typeface="Arial" pitchFamily="34" charset="0"/>
                        <a:buChar char="•"/>
                      </a:pPr>
                      <a:r>
                        <a:rPr lang="en-US" sz="1400" b="0" baseline="0" dirty="0" smtClean="0">
                          <a:solidFill>
                            <a:schemeClr val="tx1"/>
                          </a:solidFill>
                          <a:latin typeface="Calibri" pitchFamily="34" charset="0"/>
                        </a:rPr>
                        <a:t>Prepare remediation action plan for identified weakness </a:t>
                      </a:r>
                    </a:p>
                    <a:p>
                      <a:pPr marL="177800" indent="-177800" algn="just">
                        <a:buFont typeface="Arial" pitchFamily="34" charset="0"/>
                        <a:buChar char="•"/>
                      </a:pPr>
                      <a:r>
                        <a:rPr lang="en-US" sz="1400" b="0" baseline="0" dirty="0" smtClean="0">
                          <a:solidFill>
                            <a:schemeClr val="tx1"/>
                          </a:solidFill>
                          <a:latin typeface="Calibri" pitchFamily="34" charset="0"/>
                        </a:rPr>
                        <a:t>Finalize form and content of presenting recommendations</a:t>
                      </a:r>
                    </a:p>
                    <a:p>
                      <a:pPr marL="177800" indent="-177800" algn="just">
                        <a:buFont typeface="Arial" pitchFamily="34" charset="0"/>
                        <a:buChar char="•"/>
                      </a:pPr>
                      <a:r>
                        <a:rPr lang="en-US" sz="1400" b="0" baseline="0" dirty="0" smtClean="0">
                          <a:solidFill>
                            <a:schemeClr val="tx1"/>
                          </a:solidFill>
                          <a:latin typeface="Calibri" pitchFamily="34" charset="0"/>
                        </a:rPr>
                        <a:t>Prepare draft recommendations</a:t>
                      </a:r>
                    </a:p>
                    <a:p>
                      <a:pPr marL="177800" indent="-177800" algn="just">
                        <a:buFont typeface="Arial" pitchFamily="34" charset="0"/>
                        <a:buChar char="•"/>
                      </a:pPr>
                      <a:r>
                        <a:rPr lang="en-US" sz="1400" b="0" baseline="0" dirty="0" smtClean="0">
                          <a:solidFill>
                            <a:schemeClr val="tx1"/>
                          </a:solidFill>
                          <a:latin typeface="Calibri" pitchFamily="34" charset="0"/>
                        </a:rPr>
                        <a:t>Evaluate implications of/on business infrastructure and landscape</a:t>
                      </a:r>
                    </a:p>
                    <a:p>
                      <a:pPr marL="177800" indent="-177800" algn="just">
                        <a:buFont typeface="Arial" pitchFamily="34" charset="0"/>
                        <a:buChar char="•"/>
                      </a:pPr>
                      <a:r>
                        <a:rPr lang="en-US" sz="1400" b="0" baseline="0" dirty="0" smtClean="0">
                          <a:solidFill>
                            <a:schemeClr val="tx1"/>
                          </a:solidFill>
                          <a:latin typeface="Calibri" pitchFamily="34" charset="0"/>
                        </a:rPr>
                        <a:t>Support recommendations with findings and conclusions</a:t>
                      </a:r>
                    </a:p>
                    <a:p>
                      <a:pPr marL="177800" indent="-177800" algn="just">
                        <a:buFont typeface="Arial" pitchFamily="34" charset="0"/>
                        <a:buChar char="•"/>
                      </a:pPr>
                      <a:endParaRPr lang="en-US" sz="1400" b="0" baseline="0" dirty="0" smtClean="0">
                        <a:solidFill>
                          <a:schemeClr val="tx1"/>
                        </a:solidFill>
                        <a:latin typeface="Calibri" pitchFamily="34" charset="0"/>
                      </a:endParaRPr>
                    </a:p>
                  </a:txBody>
                  <a:tcPr>
                    <a:solidFill>
                      <a:schemeClr val="bg1">
                        <a:lumMod val="75000"/>
                      </a:schemeClr>
                    </a:solidFill>
                  </a:tcPr>
                </a:tc>
              </a:tr>
              <a:tr h="672895">
                <a:tc>
                  <a:txBody>
                    <a:bodyPr/>
                    <a:lstStyle/>
                    <a:p>
                      <a:r>
                        <a:rPr lang="en-US" sz="1400" b="1" dirty="0" smtClean="0">
                          <a:latin typeface="Calibri" pitchFamily="34" charset="0"/>
                        </a:rPr>
                        <a:t>Design</a:t>
                      </a:r>
                      <a:r>
                        <a:rPr lang="en-US" sz="1400" b="1" baseline="0" dirty="0" smtClean="0">
                          <a:latin typeface="Calibri" pitchFamily="34" charset="0"/>
                        </a:rPr>
                        <a:t> solution</a:t>
                      </a:r>
                      <a:endParaRPr lang="en-IN" sz="1400" b="1" dirty="0">
                        <a:latin typeface="Calibri" pitchFamily="34" charset="0"/>
                      </a:endParaRPr>
                    </a:p>
                  </a:txBody>
                  <a:tcPr>
                    <a:solidFill>
                      <a:schemeClr val="accent4">
                        <a:lumMod val="50000"/>
                        <a:lumOff val="50000"/>
                      </a:schemeClr>
                    </a:solidFill>
                  </a:tcPr>
                </a:tc>
                <a:tc>
                  <a:txBody>
                    <a:bodyPr/>
                    <a:lstStyle/>
                    <a:p>
                      <a:pPr marL="171450" indent="-171450" algn="just">
                        <a:buFont typeface="Arial" pitchFamily="34" charset="0"/>
                        <a:buChar char="•"/>
                      </a:pPr>
                      <a:r>
                        <a:rPr lang="en-US" sz="1400" baseline="0" dirty="0" smtClean="0">
                          <a:latin typeface="Calibri" pitchFamily="34" charset="0"/>
                        </a:rPr>
                        <a:t>Define remediation plan for gaps</a:t>
                      </a:r>
                    </a:p>
                    <a:p>
                      <a:pPr marL="171450" indent="-171450" algn="just">
                        <a:buFont typeface="Arial" pitchFamily="34" charset="0"/>
                        <a:buChar char="•"/>
                      </a:pPr>
                      <a:r>
                        <a:rPr lang="en-US" sz="1400" baseline="0" dirty="0" smtClean="0">
                          <a:latin typeface="Calibri" pitchFamily="34" charset="0"/>
                        </a:rPr>
                        <a:t>Evaluate and select solution option</a:t>
                      </a:r>
                    </a:p>
                    <a:p>
                      <a:pPr marL="171450" indent="-171450" algn="just">
                        <a:buFont typeface="Arial" pitchFamily="34" charset="0"/>
                        <a:buChar char="•"/>
                      </a:pPr>
                      <a:r>
                        <a:rPr lang="en-US" sz="1400" baseline="0" dirty="0" smtClean="0">
                          <a:latin typeface="Calibri" pitchFamily="34" charset="0"/>
                        </a:rPr>
                        <a:t>Finalize the solution design with the client</a:t>
                      </a:r>
                    </a:p>
                    <a:p>
                      <a:pPr marL="171450" indent="-171450" algn="just">
                        <a:buFont typeface="Arial" pitchFamily="34" charset="0"/>
                        <a:buChar char="•"/>
                      </a:pPr>
                      <a:r>
                        <a:rPr lang="en-US" sz="1400" baseline="0" dirty="0" smtClean="0">
                          <a:latin typeface="Calibri" pitchFamily="34" charset="0"/>
                        </a:rPr>
                        <a:t>Articulate implementation roadmap</a:t>
                      </a:r>
                    </a:p>
                    <a:p>
                      <a:pPr marL="171450" indent="-171450" algn="just">
                        <a:buFont typeface="Arial" pitchFamily="34" charset="0"/>
                        <a:buChar char="•"/>
                      </a:pPr>
                      <a:endParaRPr lang="en-US" sz="1400" baseline="0" dirty="0" smtClean="0">
                        <a:latin typeface="Calibri" pitchFamily="34" charset="0"/>
                      </a:endParaRPr>
                    </a:p>
                  </a:txBody>
                  <a:tcPr>
                    <a:solidFill>
                      <a:schemeClr val="bg1">
                        <a:lumMod val="85000"/>
                      </a:schemeClr>
                    </a:solidFill>
                  </a:tcPr>
                </a:tc>
              </a:tr>
              <a:tr h="672895">
                <a:tc>
                  <a:txBody>
                    <a:bodyPr/>
                    <a:lstStyle/>
                    <a:p>
                      <a:r>
                        <a:rPr lang="en-US" sz="1400" b="1" dirty="0" smtClean="0">
                          <a:solidFill>
                            <a:schemeClr val="tx1"/>
                          </a:solidFill>
                          <a:latin typeface="Calibri" pitchFamily="34" charset="0"/>
                        </a:rPr>
                        <a:t>Formulate</a:t>
                      </a:r>
                      <a:r>
                        <a:rPr lang="en-US" sz="1400" b="1" baseline="0" dirty="0" smtClean="0">
                          <a:solidFill>
                            <a:schemeClr val="tx1"/>
                          </a:solidFill>
                          <a:latin typeface="Calibri" pitchFamily="34" charset="0"/>
                        </a:rPr>
                        <a:t> Conclusions</a:t>
                      </a:r>
                      <a:endParaRPr lang="en-IN" sz="1400" b="1" dirty="0">
                        <a:solidFill>
                          <a:schemeClr val="tx1"/>
                        </a:solidFill>
                        <a:latin typeface="Calibri" pitchFamily="34" charset="0"/>
                      </a:endParaRPr>
                    </a:p>
                  </a:txBody>
                  <a:tcPr>
                    <a:solidFill>
                      <a:schemeClr val="accent4">
                        <a:lumMod val="50000"/>
                        <a:lumOff val="50000"/>
                      </a:schemeClr>
                    </a:solidFill>
                  </a:tcPr>
                </a:tc>
                <a:tc>
                  <a:txBody>
                    <a:bodyPr/>
                    <a:lstStyle/>
                    <a:p>
                      <a:pPr marL="177800" indent="-177800" algn="just">
                        <a:buFont typeface="Arial" pitchFamily="34" charset="0"/>
                        <a:buChar char="•"/>
                      </a:pPr>
                      <a:r>
                        <a:rPr lang="en-US" sz="1400" b="0" baseline="0" dirty="0" smtClean="0">
                          <a:solidFill>
                            <a:schemeClr val="tx1"/>
                          </a:solidFill>
                          <a:latin typeface="Calibri" pitchFamily="34" charset="0"/>
                        </a:rPr>
                        <a:t>Articulate exceptions and deficiencies</a:t>
                      </a:r>
                    </a:p>
                    <a:p>
                      <a:pPr marL="177800" indent="-177800" algn="just">
                        <a:buFont typeface="Arial" pitchFamily="34" charset="0"/>
                        <a:buChar char="•"/>
                      </a:pPr>
                      <a:r>
                        <a:rPr lang="en-US" sz="1400" b="0" baseline="0" dirty="0" smtClean="0">
                          <a:solidFill>
                            <a:schemeClr val="tx1"/>
                          </a:solidFill>
                          <a:latin typeface="Calibri" pitchFamily="34" charset="0"/>
                        </a:rPr>
                        <a:t>Quantify impacts</a:t>
                      </a:r>
                    </a:p>
                    <a:p>
                      <a:pPr marL="177800" indent="-177800" algn="just">
                        <a:buFont typeface="Arial" pitchFamily="34" charset="0"/>
                        <a:buChar char="•"/>
                      </a:pPr>
                      <a:r>
                        <a:rPr lang="en-US" sz="1400" b="0" baseline="0" dirty="0" smtClean="0">
                          <a:solidFill>
                            <a:schemeClr val="tx1"/>
                          </a:solidFill>
                          <a:latin typeface="Calibri" pitchFamily="34" charset="0"/>
                        </a:rPr>
                        <a:t>Prioritize exceptions and deficiencies</a:t>
                      </a:r>
                    </a:p>
                    <a:p>
                      <a:pPr marL="177800" indent="-177800" algn="just">
                        <a:buFont typeface="Arial" pitchFamily="34" charset="0"/>
                        <a:buChar char="•"/>
                      </a:pPr>
                      <a:endParaRPr lang="en-US" sz="1400" b="0" baseline="0" dirty="0" smtClean="0">
                        <a:solidFill>
                          <a:schemeClr val="tx1"/>
                        </a:solidFill>
                        <a:latin typeface="Calibri" pitchFamily="34" charset="0"/>
                      </a:endParaRPr>
                    </a:p>
                  </a:txBody>
                  <a:tcPr>
                    <a:solidFill>
                      <a:schemeClr val="bg1">
                        <a:lumMod val="85000"/>
                      </a:schemeClr>
                    </a:solidFill>
                  </a:tcPr>
                </a:tc>
              </a:tr>
            </a:tbl>
          </a:graphicData>
        </a:graphic>
      </p:graphicFrame>
      <p:sp>
        <p:nvSpPr>
          <p:cNvPr id="17" name="Rectangle 2"/>
          <p:cNvSpPr txBox="1">
            <a:spLocks noChangeArrowheads="1"/>
          </p:cNvSpPr>
          <p:nvPr/>
        </p:nvSpPr>
        <p:spPr bwMode="auto">
          <a:xfrm>
            <a:off x="1600200" y="457200"/>
            <a:ext cx="5257800" cy="812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228600" lvl="0" indent="-228600" algn="r">
              <a:defRPr/>
            </a:pPr>
            <a:r>
              <a:rPr lang="en-US" sz="2800" b="1" kern="0" dirty="0">
                <a:solidFill>
                  <a:srgbClr val="FFFFFF"/>
                </a:solidFill>
                <a:cs typeface="Calibri" pitchFamily="34" charset="0"/>
              </a:rPr>
              <a:t>Our Customized Approach</a:t>
            </a:r>
            <a:endParaRPr lang="en-US" sz="2800" b="1" kern="0" dirty="0">
              <a:solidFill>
                <a:schemeClr val="bg1"/>
              </a:solidFill>
              <a:cs typeface="Calibri" pitchFamily="34" charset="0"/>
            </a:endParaRPr>
          </a:p>
        </p:txBody>
      </p:sp>
      <p:sp>
        <p:nvSpPr>
          <p:cNvPr id="19" name="Slide Number Placeholder 18"/>
          <p:cNvSpPr>
            <a:spLocks noGrp="1"/>
          </p:cNvSpPr>
          <p:nvPr>
            <p:ph type="sldNum" sz="quarter" idx="10"/>
          </p:nvPr>
        </p:nvSpPr>
        <p:spPr>
          <a:xfrm>
            <a:off x="0" y="8703732"/>
            <a:ext cx="381000" cy="440267"/>
          </a:xfrm>
        </p:spPr>
        <p:txBody>
          <a:bodyPr/>
          <a:lstStyle/>
          <a:p>
            <a:pPr>
              <a:defRPr/>
            </a:pPr>
            <a:fld id="{FBE33F19-535F-47AB-90A9-D3283FDB42AD}"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85800" y="381000"/>
            <a:ext cx="1676400" cy="1015663"/>
          </a:xfrm>
          <a:prstGeom prst="rect">
            <a:avLst/>
          </a:prstGeom>
          <a:noFill/>
        </p:spPr>
        <p:txBody>
          <a:bodyPr wrap="square" rtlCol="0">
            <a:spAutoFit/>
          </a:bodyPr>
          <a:lstStyle/>
          <a:p>
            <a:r>
              <a:rPr lang="en-US" sz="6000" dirty="0" smtClean="0">
                <a:solidFill>
                  <a:schemeClr val="bg1"/>
                </a:solidFill>
              </a:rPr>
              <a:t>3</a:t>
            </a:r>
            <a:endParaRPr lang="en-US" sz="6000" dirty="0">
              <a:solidFill>
                <a:schemeClr val="bg1"/>
              </a:solidFill>
            </a:endParaRPr>
          </a:p>
        </p:txBody>
      </p:sp>
      <p:graphicFrame>
        <p:nvGraphicFramePr>
          <p:cNvPr id="52" name="Diagram 51"/>
          <p:cNvGraphicFramePr/>
          <p:nvPr/>
        </p:nvGraphicFramePr>
        <p:xfrm>
          <a:off x="152400" y="1447800"/>
          <a:ext cx="67056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3" name="Rectangle 52"/>
          <p:cNvSpPr/>
          <p:nvPr/>
        </p:nvSpPr>
        <p:spPr>
          <a:xfrm>
            <a:off x="5257800" y="1905000"/>
            <a:ext cx="1524000" cy="1371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4" name="Table 53"/>
          <p:cNvGraphicFramePr>
            <a:graphicFrameLocks noGrp="1"/>
          </p:cNvGraphicFramePr>
          <p:nvPr/>
        </p:nvGraphicFramePr>
        <p:xfrm>
          <a:off x="304800" y="3810000"/>
          <a:ext cx="6248400" cy="1676400"/>
        </p:xfrm>
        <a:graphic>
          <a:graphicData uri="http://schemas.openxmlformats.org/drawingml/2006/table">
            <a:tbl>
              <a:tblPr firstRow="1" bandRow="1">
                <a:effectLst/>
                <a:tableStyleId>{5C22544A-7EE6-4342-B048-85BDC9FD1C3A}</a:tableStyleId>
              </a:tblPr>
              <a:tblGrid>
                <a:gridCol w="1143000"/>
                <a:gridCol w="5105400"/>
              </a:tblGrid>
              <a:tr h="1676400">
                <a:tc>
                  <a:txBody>
                    <a:bodyPr/>
                    <a:lstStyle/>
                    <a:p>
                      <a:r>
                        <a:rPr lang="en-US" sz="1400" b="1" dirty="0" smtClean="0">
                          <a:solidFill>
                            <a:srgbClr val="333333"/>
                          </a:solidFill>
                          <a:latin typeface="Calibri" pitchFamily="34" charset="0"/>
                        </a:rPr>
                        <a:t> </a:t>
                      </a:r>
                      <a:r>
                        <a:rPr lang="en-US" sz="1400" b="1" dirty="0" smtClean="0">
                          <a:solidFill>
                            <a:schemeClr val="tx1"/>
                          </a:solidFill>
                          <a:latin typeface="Calibri" pitchFamily="34" charset="0"/>
                        </a:rPr>
                        <a:t>Finalize</a:t>
                      </a:r>
                      <a:r>
                        <a:rPr lang="en-US" sz="1400" b="1" baseline="0" dirty="0" smtClean="0">
                          <a:solidFill>
                            <a:schemeClr val="tx1"/>
                          </a:solidFill>
                          <a:latin typeface="Calibri" pitchFamily="34" charset="0"/>
                        </a:rPr>
                        <a:t> deliverables</a:t>
                      </a:r>
                      <a:endParaRPr lang="en-IN" sz="1400" b="1" dirty="0">
                        <a:solidFill>
                          <a:schemeClr val="tx1"/>
                        </a:solidFill>
                        <a:latin typeface="Calibri" pitchFamily="34" charset="0"/>
                      </a:endParaRPr>
                    </a:p>
                  </a:txBody>
                  <a:tcPr>
                    <a:solidFill>
                      <a:schemeClr val="accent4">
                        <a:lumMod val="50000"/>
                        <a:lumOff val="50000"/>
                      </a:schemeClr>
                    </a:solidFill>
                  </a:tcPr>
                </a:tc>
                <a:tc>
                  <a:txBody>
                    <a:bodyPr/>
                    <a:lstStyle/>
                    <a:p>
                      <a:pPr marL="171450" indent="-171450" algn="just">
                        <a:buFont typeface="Arial" pitchFamily="34" charset="0"/>
                        <a:buChar char="•"/>
                      </a:pPr>
                      <a:r>
                        <a:rPr lang="en-US" sz="1400" b="0" baseline="0" dirty="0" smtClean="0">
                          <a:solidFill>
                            <a:srgbClr val="333333"/>
                          </a:solidFill>
                          <a:latin typeface="Calibri" pitchFamily="34" charset="0"/>
                        </a:rPr>
                        <a:t>Prepare deliverables</a:t>
                      </a:r>
                    </a:p>
                    <a:p>
                      <a:pPr marL="171450" indent="-171450" algn="just">
                        <a:buFont typeface="Arial" pitchFamily="34" charset="0"/>
                        <a:buChar char="•"/>
                      </a:pPr>
                      <a:r>
                        <a:rPr lang="en-US" sz="1400" b="0" baseline="0" dirty="0" smtClean="0">
                          <a:solidFill>
                            <a:srgbClr val="333333"/>
                          </a:solidFill>
                          <a:latin typeface="Calibri" pitchFamily="34" charset="0"/>
                        </a:rPr>
                        <a:t>Review and finalize report / deliverables with client / stake holders</a:t>
                      </a:r>
                    </a:p>
                    <a:p>
                      <a:pPr marL="171450" indent="-171450" algn="just">
                        <a:buFont typeface="Arial" pitchFamily="34" charset="0"/>
                        <a:buChar char="•"/>
                      </a:pPr>
                      <a:r>
                        <a:rPr lang="en-US" sz="1400" b="0" baseline="0" dirty="0" smtClean="0">
                          <a:solidFill>
                            <a:srgbClr val="333333"/>
                          </a:solidFill>
                          <a:latin typeface="Calibri" pitchFamily="34" charset="0"/>
                        </a:rPr>
                        <a:t>Present report to Senior Management, discuss findings and obtain management acceptance and proposed action plan for all</a:t>
                      </a:r>
                    </a:p>
                    <a:p>
                      <a:pPr marL="171450" indent="-171450" algn="just">
                        <a:buFont typeface="Arial" pitchFamily="34" charset="0"/>
                        <a:buChar char="•"/>
                      </a:pPr>
                      <a:r>
                        <a:rPr lang="en-US" sz="1400" b="0" baseline="0" dirty="0" smtClean="0">
                          <a:solidFill>
                            <a:srgbClr val="333333"/>
                          </a:solidFill>
                          <a:latin typeface="Calibri" pitchFamily="34" charset="0"/>
                        </a:rPr>
                        <a:t>Make presentations to the audit committee</a:t>
                      </a:r>
                    </a:p>
                  </a:txBody>
                  <a:tcPr>
                    <a:solidFill>
                      <a:schemeClr val="bg1">
                        <a:lumMod val="85000"/>
                      </a:schemeClr>
                    </a:solidFill>
                  </a:tcPr>
                </a:tc>
              </a:tr>
            </a:tbl>
          </a:graphicData>
        </a:graphic>
      </p:graphicFrame>
      <p:cxnSp>
        <p:nvCxnSpPr>
          <p:cNvPr id="56" name="Straight Connector 55"/>
          <p:cNvCxnSpPr/>
          <p:nvPr/>
        </p:nvCxnSpPr>
        <p:spPr>
          <a:xfrm rot="5400000">
            <a:off x="-76200" y="3581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0" y="8382000"/>
            <a:ext cx="6858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343399" y="6019800"/>
            <a:ext cx="47244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2209799" y="6019800"/>
            <a:ext cx="47244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228600" y="6400800"/>
            <a:ext cx="6400800" cy="1323439"/>
          </a:xfrm>
          <a:prstGeom prst="rect">
            <a:avLst/>
          </a:prstGeom>
        </p:spPr>
        <p:txBody>
          <a:bodyPr wrap="square">
            <a:spAutoFit/>
          </a:bodyPr>
          <a:lstStyle/>
          <a:p>
            <a:pPr marL="171450" indent="-171450" algn="just">
              <a:buFont typeface="Calibri" pitchFamily="34" charset="0"/>
              <a:buChar char="₋"/>
            </a:pPr>
            <a:r>
              <a:rPr lang="en-IN" b="1" i="1" dirty="0" smtClean="0">
                <a:solidFill>
                  <a:srgbClr val="FF0000"/>
                </a:solidFill>
              </a:rPr>
              <a:t>We believe that Acquisory can assist its clients in meeting their needs using our proven methodologies and frameworks as well our experienced personnel who are familiar with similar assignments. Our Value Proposition, Methodologies and customized Approach for the Company have been described in detail in the subsequent slides</a:t>
            </a:r>
            <a:endParaRPr lang="en-IN" b="1" i="1" dirty="0">
              <a:solidFill>
                <a:srgbClr val="FF0000"/>
              </a:solidFill>
            </a:endParaRPr>
          </a:p>
        </p:txBody>
      </p:sp>
      <p:sp>
        <p:nvSpPr>
          <p:cNvPr id="61" name="Rectangle 60"/>
          <p:cNvSpPr/>
          <p:nvPr/>
        </p:nvSpPr>
        <p:spPr>
          <a:xfrm>
            <a:off x="228600" y="5867400"/>
            <a:ext cx="6324600" cy="523220"/>
          </a:xfrm>
          <a:prstGeom prst="rect">
            <a:avLst/>
          </a:prstGeom>
        </p:spPr>
        <p:txBody>
          <a:bodyPr wrap="square">
            <a:spAutoFit/>
          </a:bodyPr>
          <a:lstStyle/>
          <a:p>
            <a:pPr marL="171450" indent="-171450" algn="just">
              <a:buFont typeface="Calibri" pitchFamily="34" charset="0"/>
              <a:buChar char="₋"/>
              <a:tabLst>
                <a:tab pos="1320800" algn="l"/>
              </a:tabLst>
            </a:pPr>
            <a:r>
              <a:rPr lang="en-US" sz="1400" dirty="0" smtClean="0">
                <a:solidFill>
                  <a:schemeClr val="bg2">
                    <a:lumMod val="50000"/>
                  </a:schemeClr>
                </a:solidFill>
              </a:rPr>
              <a:t>We are committed to exceeding Company’s expectations for their internal audit department.  To do that, we want to ensure we understand your expectations.</a:t>
            </a:r>
          </a:p>
        </p:txBody>
      </p:sp>
      <p:sp>
        <p:nvSpPr>
          <p:cNvPr id="14" name="Rectangle 2"/>
          <p:cNvSpPr txBox="1">
            <a:spLocks noChangeArrowheads="1"/>
          </p:cNvSpPr>
          <p:nvPr/>
        </p:nvSpPr>
        <p:spPr bwMode="auto">
          <a:xfrm>
            <a:off x="1447800" y="482600"/>
            <a:ext cx="5410200" cy="812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228600" lvl="0" indent="-228600" algn="r">
              <a:defRPr/>
            </a:pPr>
            <a:r>
              <a:rPr lang="en-US" sz="2800" b="1" kern="0" dirty="0">
                <a:solidFill>
                  <a:srgbClr val="FFFFFF"/>
                </a:solidFill>
                <a:cs typeface="Calibri" pitchFamily="34" charset="0"/>
              </a:rPr>
              <a:t>Our Customized Approach</a:t>
            </a:r>
            <a:endParaRPr lang="en-US" sz="2800" b="1" kern="0" dirty="0">
              <a:solidFill>
                <a:schemeClr val="bg1"/>
              </a:solidFill>
              <a:cs typeface="Calibri" pitchFamily="34" charset="0"/>
            </a:endParaRPr>
          </a:p>
        </p:txBody>
      </p:sp>
      <p:sp>
        <p:nvSpPr>
          <p:cNvPr id="16" name="Slide Number Placeholder 15"/>
          <p:cNvSpPr>
            <a:spLocks noGrp="1"/>
          </p:cNvSpPr>
          <p:nvPr>
            <p:ph type="sldNum" sz="quarter" idx="10"/>
          </p:nvPr>
        </p:nvSpPr>
        <p:spPr>
          <a:xfrm>
            <a:off x="0" y="8703732"/>
            <a:ext cx="381000" cy="440267"/>
          </a:xfrm>
        </p:spPr>
        <p:txBody>
          <a:bodyPr/>
          <a:lstStyle/>
          <a:p>
            <a:pPr>
              <a:defRPr/>
            </a:pPr>
            <a:fld id="{FBE33F19-535F-47AB-90A9-D3283FDB42AD}"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7"/>
          <p:cNvSpPr>
            <a:spLocks noGrp="1"/>
          </p:cNvSpPr>
          <p:nvPr>
            <p:ph type="title"/>
          </p:nvPr>
        </p:nvSpPr>
        <p:spPr>
          <a:xfrm>
            <a:off x="1676400" y="644770"/>
            <a:ext cx="5221942" cy="751417"/>
          </a:xfrm>
        </p:spPr>
        <p:txBody>
          <a:bodyPr/>
          <a:lstStyle/>
          <a:p>
            <a:pPr marL="0" indent="0" algn="r"/>
            <a:r>
              <a:rPr lang="en-US" sz="2800" b="1" dirty="0" smtClean="0">
                <a:latin typeface="Calibri" pitchFamily="34" charset="0"/>
                <a:cs typeface="Calibri" pitchFamily="34" charset="0"/>
              </a:rPr>
              <a:t>Sample Deliverables</a:t>
            </a:r>
          </a:p>
        </p:txBody>
      </p:sp>
      <p:grpSp>
        <p:nvGrpSpPr>
          <p:cNvPr id="32" name="Group 31"/>
          <p:cNvGrpSpPr/>
          <p:nvPr/>
        </p:nvGrpSpPr>
        <p:grpSpPr>
          <a:xfrm>
            <a:off x="152400" y="1752600"/>
            <a:ext cx="3276600" cy="5638800"/>
            <a:chOff x="533400" y="2712890"/>
            <a:chExt cx="2393380" cy="4754710"/>
          </a:xfrm>
        </p:grpSpPr>
        <p:pic>
          <p:nvPicPr>
            <p:cNvPr id="43" name="Picture 25"/>
            <p:cNvPicPr>
              <a:picLocks noChangeAspect="1" noChangeArrowheads="1"/>
            </p:cNvPicPr>
            <p:nvPr/>
          </p:nvPicPr>
          <p:blipFill>
            <a:blip r:embed="rId4" cstate="email"/>
            <a:srcRect/>
            <a:stretch>
              <a:fillRect/>
            </a:stretch>
          </p:blipFill>
          <p:spPr bwMode="auto">
            <a:xfrm>
              <a:off x="533400" y="3200400"/>
              <a:ext cx="2192338" cy="136842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44" name="Oval 13"/>
            <p:cNvSpPr>
              <a:spLocks noChangeArrowheads="1"/>
            </p:cNvSpPr>
            <p:nvPr/>
          </p:nvSpPr>
          <p:spPr bwMode="auto">
            <a:xfrm>
              <a:off x="2096216" y="2712890"/>
              <a:ext cx="793180" cy="674234"/>
            </a:xfrm>
            <a:prstGeom prst="ellipse">
              <a:avLst/>
            </a:prstGeom>
            <a:solidFill>
              <a:schemeClr val="accent2">
                <a:lumMod val="20000"/>
                <a:lumOff val="80000"/>
              </a:schemeClr>
            </a:solidFill>
            <a:ln w="2857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0" hangingPunct="0">
                <a:defRPr/>
              </a:pPr>
              <a:r>
                <a:rPr lang="en-US" sz="900" b="1" dirty="0"/>
                <a:t>Executive </a:t>
              </a:r>
              <a:br>
                <a:rPr lang="en-US" sz="900" b="1" dirty="0"/>
              </a:br>
              <a:r>
                <a:rPr lang="en-US" sz="900" b="1" dirty="0"/>
                <a:t>Summary</a:t>
              </a:r>
            </a:p>
          </p:txBody>
        </p:sp>
        <p:graphicFrame>
          <p:nvGraphicFramePr>
            <p:cNvPr id="45" name="Object 5"/>
            <p:cNvGraphicFramePr>
              <a:graphicFrameLocks noChangeAspect="1"/>
            </p:cNvGraphicFramePr>
            <p:nvPr/>
          </p:nvGraphicFramePr>
          <p:xfrm>
            <a:off x="533400" y="4667250"/>
            <a:ext cx="2209800" cy="1428750"/>
          </p:xfrm>
          <a:graphic>
            <a:graphicData uri="http://schemas.openxmlformats.org/presentationml/2006/ole">
              <mc:AlternateContent xmlns:mc="http://schemas.openxmlformats.org/markup-compatibility/2006">
                <mc:Choice xmlns:v="urn:schemas-microsoft-com:vml" Requires="v">
                  <p:oleObj spid="_x0000_s2059" name="Slide" r:id="rId5" imgW="4533840" imgH="3390840" progId="PowerPoint.Slide.8">
                    <p:embed/>
                  </p:oleObj>
                </mc:Choice>
                <mc:Fallback>
                  <p:oleObj name="Slide" r:id="rId5" imgW="4533840" imgH="3390840" progId="PowerPoint.Slide.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667250"/>
                          <a:ext cx="2209800" cy="1428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 name="Oval 13"/>
            <p:cNvSpPr>
              <a:spLocks noChangeArrowheads="1"/>
            </p:cNvSpPr>
            <p:nvPr/>
          </p:nvSpPr>
          <p:spPr bwMode="auto">
            <a:xfrm>
              <a:off x="2133600" y="4297088"/>
              <a:ext cx="793180" cy="674234"/>
            </a:xfrm>
            <a:prstGeom prst="ellipse">
              <a:avLst/>
            </a:prstGeom>
            <a:solidFill>
              <a:schemeClr val="accent2">
                <a:lumMod val="20000"/>
                <a:lumOff val="80000"/>
              </a:schemeClr>
            </a:solidFill>
            <a:ln w="2857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0" hangingPunct="0">
                <a:defRPr/>
              </a:pPr>
              <a:r>
                <a:rPr lang="en-US" sz="900" b="1" dirty="0"/>
                <a:t>Detailed </a:t>
              </a:r>
            </a:p>
            <a:p>
              <a:pPr algn="ctr" eaLnBrk="0" hangingPunct="0">
                <a:defRPr/>
              </a:pPr>
              <a:r>
                <a:rPr lang="en-US" sz="900" b="1" dirty="0"/>
                <a:t>Issues</a:t>
              </a:r>
            </a:p>
          </p:txBody>
        </p:sp>
        <p:pic>
          <p:nvPicPr>
            <p:cNvPr id="47" name="Picture 21"/>
            <p:cNvPicPr>
              <a:picLocks noChangeAspect="1" noChangeArrowheads="1"/>
            </p:cNvPicPr>
            <p:nvPr/>
          </p:nvPicPr>
          <p:blipFill>
            <a:blip r:embed="rId7" cstate="email"/>
            <a:srcRect/>
            <a:stretch>
              <a:fillRect/>
            </a:stretch>
          </p:blipFill>
          <p:spPr bwMode="auto">
            <a:xfrm>
              <a:off x="533400" y="6172200"/>
              <a:ext cx="2257425" cy="1295400"/>
            </a:xfrm>
            <a:prstGeom prst="rect">
              <a:avLst/>
            </a:prstGeom>
            <a:noFill/>
            <a:ln w="9525">
              <a:noFill/>
              <a:miter lim="800000"/>
              <a:headEnd/>
              <a:tailEnd/>
            </a:ln>
          </p:spPr>
        </p:pic>
        <p:sp>
          <p:nvSpPr>
            <p:cNvPr id="48" name="Oval 13"/>
            <p:cNvSpPr>
              <a:spLocks noChangeArrowheads="1"/>
            </p:cNvSpPr>
            <p:nvPr/>
          </p:nvSpPr>
          <p:spPr bwMode="auto">
            <a:xfrm>
              <a:off x="2085975" y="5981700"/>
              <a:ext cx="838200" cy="609600"/>
            </a:xfrm>
            <a:prstGeom prst="ellipse">
              <a:avLst/>
            </a:prstGeom>
            <a:solidFill>
              <a:schemeClr val="accent2">
                <a:lumMod val="20000"/>
                <a:lumOff val="80000"/>
              </a:schemeClr>
            </a:solidFill>
            <a:ln w="2857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0" hangingPunct="0">
                <a:defRPr/>
              </a:pPr>
              <a:r>
                <a:rPr lang="en-US" sz="900" b="1" dirty="0"/>
                <a:t>Risk Matrix</a:t>
              </a:r>
            </a:p>
          </p:txBody>
        </p:sp>
      </p:grpSp>
      <p:sp>
        <p:nvSpPr>
          <p:cNvPr id="49" name="Rectangle 30"/>
          <p:cNvSpPr>
            <a:spLocks noChangeArrowheads="1"/>
          </p:cNvSpPr>
          <p:nvPr/>
        </p:nvSpPr>
        <p:spPr bwMode="auto">
          <a:xfrm>
            <a:off x="3657600" y="2116009"/>
            <a:ext cx="3124200" cy="4970591"/>
          </a:xfrm>
          <a:prstGeom prst="rect">
            <a:avLst/>
          </a:prstGeom>
          <a:noFill/>
          <a:ln w="9525" algn="ctr">
            <a:noFill/>
            <a:miter lim="800000"/>
            <a:headEnd/>
            <a:tailEnd/>
          </a:ln>
        </p:spPr>
        <p:txBody>
          <a:bodyPr wrap="square">
            <a:spAutoFit/>
          </a:bodyPr>
          <a:lstStyle/>
          <a:p>
            <a:pPr marL="114300" indent="-114300">
              <a:spcBef>
                <a:spcPct val="50000"/>
              </a:spcBef>
              <a:buFont typeface="Arial" pitchFamily="34" charset="0"/>
              <a:buChar char="•"/>
              <a:defRPr/>
            </a:pPr>
            <a:r>
              <a:rPr lang="en-US" sz="2000" dirty="0">
                <a:latin typeface="Calibri" pitchFamily="34" charset="0"/>
              </a:rPr>
              <a:t>Internal Audit </a:t>
            </a:r>
            <a:r>
              <a:rPr lang="en-US" sz="2000" dirty="0" smtClean="0">
                <a:latin typeface="Calibri" pitchFamily="34" charset="0"/>
              </a:rPr>
              <a:t>report: </a:t>
            </a:r>
            <a:endParaRPr lang="en-US" sz="2000" dirty="0">
              <a:latin typeface="Calibri" pitchFamily="34" charset="0"/>
            </a:endParaRPr>
          </a:p>
          <a:p>
            <a:pPr marL="400050" lvl="1" indent="-171450">
              <a:spcBef>
                <a:spcPct val="50000"/>
              </a:spcBef>
              <a:buFont typeface="Arial" pitchFamily="34" charset="0"/>
              <a:buChar char="•"/>
              <a:defRPr/>
            </a:pPr>
            <a:r>
              <a:rPr lang="en-US" sz="1800" dirty="0">
                <a:latin typeface="Calibri" pitchFamily="34" charset="0"/>
              </a:rPr>
              <a:t>A high-level overview of the engagement, including scope and key exceptions noted</a:t>
            </a:r>
          </a:p>
          <a:p>
            <a:pPr marL="400050" lvl="1" indent="-171450">
              <a:spcBef>
                <a:spcPct val="50000"/>
              </a:spcBef>
              <a:buFont typeface="Arial" pitchFamily="34" charset="0"/>
              <a:buChar char="•"/>
              <a:defRPr/>
            </a:pPr>
            <a:endParaRPr lang="en-US" sz="600" dirty="0">
              <a:latin typeface="Calibri" pitchFamily="34" charset="0"/>
            </a:endParaRPr>
          </a:p>
          <a:p>
            <a:pPr marL="400050" lvl="1" indent="-171450">
              <a:spcBef>
                <a:spcPct val="50000"/>
              </a:spcBef>
              <a:buFont typeface="Arial" pitchFamily="34" charset="0"/>
              <a:buChar char="•"/>
              <a:defRPr/>
            </a:pPr>
            <a:r>
              <a:rPr lang="en-US" sz="1800" dirty="0">
                <a:latin typeface="Calibri" pitchFamily="34" charset="0"/>
              </a:rPr>
              <a:t>Detailed discussion of key issues identified during the audit, including value-added recommendations</a:t>
            </a:r>
          </a:p>
          <a:p>
            <a:pPr marL="400050" lvl="1" indent="-171450">
              <a:spcBef>
                <a:spcPct val="50000"/>
              </a:spcBef>
              <a:buFont typeface="Arial" pitchFamily="34" charset="0"/>
              <a:buChar char="•"/>
              <a:defRPr/>
            </a:pPr>
            <a:endParaRPr lang="en-US" sz="600" dirty="0">
              <a:latin typeface="Calibri" pitchFamily="34" charset="0"/>
            </a:endParaRPr>
          </a:p>
          <a:p>
            <a:pPr marL="400050" lvl="1" indent="-171450">
              <a:spcBef>
                <a:spcPct val="50000"/>
              </a:spcBef>
              <a:buFont typeface="Arial" pitchFamily="34" charset="0"/>
              <a:buChar char="•"/>
              <a:defRPr/>
            </a:pPr>
            <a:r>
              <a:rPr lang="en-US" sz="1800" dirty="0">
                <a:latin typeface="Calibri" pitchFamily="34" charset="0"/>
              </a:rPr>
              <a:t>Summarised risk matrix to provide list of issues in a snapshot</a:t>
            </a:r>
          </a:p>
          <a:p>
            <a:pPr marL="400050" lvl="1" indent="-171450">
              <a:spcBef>
                <a:spcPct val="50000"/>
              </a:spcBef>
              <a:buFont typeface="Arial" pitchFamily="34" charset="0"/>
              <a:buChar char="•"/>
              <a:defRPr/>
            </a:pPr>
            <a:endParaRPr lang="en-US" sz="1800" dirty="0">
              <a:latin typeface="Calibri" pitchFamily="34" charset="0"/>
            </a:endParaRPr>
          </a:p>
          <a:p>
            <a:pPr marL="227013" indent="-227013">
              <a:spcBef>
                <a:spcPct val="50000"/>
              </a:spcBef>
              <a:buFont typeface="Arial" pitchFamily="34" charset="0"/>
              <a:buChar char="•"/>
              <a:defRPr/>
            </a:pPr>
            <a:endParaRPr lang="en-US" sz="1800" dirty="0">
              <a:latin typeface="Calibri" pitchFamily="34" charset="0"/>
            </a:endParaRPr>
          </a:p>
        </p:txBody>
      </p:sp>
      <p:sp>
        <p:nvSpPr>
          <p:cNvPr id="12" name="TextBox 11"/>
          <p:cNvSpPr txBox="1"/>
          <p:nvPr/>
        </p:nvSpPr>
        <p:spPr>
          <a:xfrm>
            <a:off x="685800" y="381000"/>
            <a:ext cx="1676400" cy="1015663"/>
          </a:xfrm>
          <a:prstGeom prst="rect">
            <a:avLst/>
          </a:prstGeom>
          <a:noFill/>
        </p:spPr>
        <p:txBody>
          <a:bodyPr wrap="square" rtlCol="0">
            <a:spAutoFit/>
          </a:bodyPr>
          <a:lstStyle/>
          <a:p>
            <a:r>
              <a:rPr lang="en-US" sz="6000" dirty="0">
                <a:solidFill>
                  <a:schemeClr val="bg1"/>
                </a:solidFill>
              </a:rPr>
              <a:t>4</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rot="10800000">
            <a:off x="1" y="8382000"/>
            <a:ext cx="678180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5800" y="381000"/>
            <a:ext cx="1676400" cy="1015663"/>
          </a:xfrm>
          <a:prstGeom prst="rect">
            <a:avLst/>
          </a:prstGeom>
          <a:noFill/>
        </p:spPr>
        <p:txBody>
          <a:bodyPr wrap="square" rtlCol="0">
            <a:spAutoFit/>
          </a:bodyPr>
          <a:lstStyle/>
          <a:p>
            <a:r>
              <a:rPr lang="en-US" sz="6000" dirty="0">
                <a:solidFill>
                  <a:schemeClr val="bg1"/>
                </a:solidFill>
              </a:rPr>
              <a:t>4</a:t>
            </a:r>
          </a:p>
        </p:txBody>
      </p:sp>
      <p:sp>
        <p:nvSpPr>
          <p:cNvPr id="12" name="Rectangle 2"/>
          <p:cNvSpPr txBox="1">
            <a:spLocks noChangeArrowheads="1"/>
          </p:cNvSpPr>
          <p:nvPr/>
        </p:nvSpPr>
        <p:spPr bwMode="auto">
          <a:xfrm>
            <a:off x="1600200" y="406400"/>
            <a:ext cx="5257800" cy="812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228600" lvl="0" indent="-228600" algn="r">
              <a:defRPr/>
            </a:pPr>
            <a:r>
              <a:rPr lang="en-US" sz="2800" b="1" kern="0" dirty="0" smtClean="0">
                <a:solidFill>
                  <a:schemeClr val="bg1"/>
                </a:solidFill>
                <a:cs typeface="Calibri" pitchFamily="34" charset="0"/>
              </a:rPr>
              <a:t>Sample deliverables</a:t>
            </a:r>
          </a:p>
        </p:txBody>
      </p:sp>
      <p:sp>
        <p:nvSpPr>
          <p:cNvPr id="10" name="Slide Number Placeholder 9"/>
          <p:cNvSpPr>
            <a:spLocks noGrp="1"/>
          </p:cNvSpPr>
          <p:nvPr>
            <p:ph type="sldNum" sz="quarter" idx="10"/>
          </p:nvPr>
        </p:nvSpPr>
        <p:spPr>
          <a:xfrm>
            <a:off x="0" y="8703732"/>
            <a:ext cx="381000" cy="440267"/>
          </a:xfrm>
        </p:spPr>
        <p:txBody>
          <a:bodyPr/>
          <a:lstStyle/>
          <a:p>
            <a:pPr>
              <a:defRPr/>
            </a:pPr>
            <a:fld id="{7D489309-B5F8-4516-9FAA-1B16561F1808}" type="slidenum">
              <a:rPr lang="en-US" smtClean="0"/>
              <a:pPr>
                <a:defRPr/>
              </a:pPr>
              <a:t>14</a:t>
            </a:fld>
            <a:endParaRPr lang="en-US" dirty="0"/>
          </a:p>
        </p:txBody>
      </p:sp>
      <p:pic>
        <p:nvPicPr>
          <p:cNvPr id="11" name="Picture 2"/>
          <p:cNvPicPr>
            <a:picLocks noChangeAspect="1" noChangeArrowheads="1"/>
          </p:cNvPicPr>
          <p:nvPr/>
        </p:nvPicPr>
        <p:blipFill>
          <a:blip r:embed="rId2" cstate="print"/>
          <a:srcRect/>
          <a:stretch>
            <a:fillRect/>
          </a:stretch>
        </p:blipFill>
        <p:spPr bwMode="auto">
          <a:xfrm>
            <a:off x="304801" y="1752600"/>
            <a:ext cx="6400799" cy="4474675"/>
          </a:xfrm>
          <a:prstGeom prst="rect">
            <a:avLst/>
          </a:prstGeom>
          <a:noFill/>
          <a:ln w="9525">
            <a:noFill/>
            <a:miter lim="800000"/>
            <a:headEnd/>
            <a:tailEnd/>
          </a:ln>
        </p:spPr>
      </p:pic>
      <p:sp>
        <p:nvSpPr>
          <p:cNvPr id="13" name="TextBox 12"/>
          <p:cNvSpPr txBox="1"/>
          <p:nvPr/>
        </p:nvSpPr>
        <p:spPr>
          <a:xfrm>
            <a:off x="101600" y="6502400"/>
            <a:ext cx="6705600" cy="1754326"/>
          </a:xfrm>
          <a:prstGeom prst="rect">
            <a:avLst/>
          </a:prstGeom>
          <a:noFill/>
        </p:spPr>
        <p:txBody>
          <a:bodyPr wrap="square" rtlCol="0">
            <a:spAutoFit/>
          </a:bodyPr>
          <a:lstStyle/>
          <a:p>
            <a:pPr algn="just"/>
            <a:r>
              <a:rPr lang="en-US" sz="1800" dirty="0" smtClean="0">
                <a:solidFill>
                  <a:schemeClr val="bg1">
                    <a:lumMod val="50000"/>
                  </a:schemeClr>
                </a:solidFill>
              </a:rPr>
              <a:t> We work with you  to create a customized reporting solution. Typically our comprehensive reports are designed to allow users to understand relevant information on issues raised and the related  opportunities for control/process enhancement. Succinct executive summaries and action matrices highlighting important issues are a key part of our reporting style.</a:t>
            </a:r>
            <a:endParaRPr lang="en-IN" sz="18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txBox="1">
            <a:spLocks noGrp="1"/>
          </p:cNvSpPr>
          <p:nvPr/>
        </p:nvSpPr>
        <p:spPr bwMode="auto">
          <a:xfrm>
            <a:off x="-228600" y="8703732"/>
            <a:ext cx="533400" cy="440267"/>
          </a:xfrm>
          <a:prstGeom prst="rect">
            <a:avLst/>
          </a:prstGeom>
          <a:noFill/>
          <a:ln>
            <a:miter lim="800000"/>
            <a:headEnd/>
            <a:tailEnd/>
          </a:ln>
        </p:spPr>
        <p:txBody>
          <a:bodyPr/>
          <a:lstStyle/>
          <a:p>
            <a:pPr algn="r" eaLnBrk="0" hangingPunct="0">
              <a:defRPr/>
            </a:pPr>
            <a:fld id="{EAE24896-80A3-4B00-903D-6B970B3AC37E}" type="slidenum">
              <a:rPr lang="en-US" sz="800" b="1">
                <a:latin typeface="+mn-lt"/>
              </a:rPr>
              <a:pPr algn="r" eaLnBrk="0" hangingPunct="0">
                <a:defRPr/>
              </a:pPr>
              <a:t>15</a:t>
            </a:fld>
            <a:endParaRPr lang="en-US" sz="800" b="1" dirty="0">
              <a:latin typeface="+mn-lt"/>
            </a:endParaRPr>
          </a:p>
        </p:txBody>
      </p:sp>
      <p:sp>
        <p:nvSpPr>
          <p:cNvPr id="8196" name="Rectangle 44"/>
          <p:cNvSpPr>
            <a:spLocks noChangeArrowheads="1"/>
          </p:cNvSpPr>
          <p:nvPr/>
        </p:nvSpPr>
        <p:spPr bwMode="auto">
          <a:xfrm>
            <a:off x="38100" y="1547336"/>
            <a:ext cx="6819900" cy="646331"/>
          </a:xfrm>
          <a:prstGeom prst="rect">
            <a:avLst/>
          </a:prstGeom>
          <a:noFill/>
          <a:ln w="9525">
            <a:noFill/>
            <a:miter lim="800000"/>
            <a:headEnd/>
            <a:tailEnd/>
          </a:ln>
        </p:spPr>
        <p:txBody>
          <a:bodyPr wrap="square">
            <a:spAutoFit/>
          </a:bodyPr>
          <a:lstStyle/>
          <a:p>
            <a:pPr algn="just"/>
            <a:r>
              <a:rPr lang="en-US" sz="1200" i="1" dirty="0">
                <a:solidFill>
                  <a:srgbClr val="FF0000"/>
                </a:solidFill>
                <a:cs typeface="Times New Roman" pitchFamily="18" charset="0"/>
              </a:rPr>
              <a:t>Our experience spans across </a:t>
            </a:r>
            <a:r>
              <a:rPr lang="en-US" sz="1200" i="1" dirty="0">
                <a:solidFill>
                  <a:srgbClr val="FF0000"/>
                </a:solidFill>
              </a:rPr>
              <a:t>business, operations, processes, accounting, and transactions; providing services to </a:t>
            </a:r>
            <a:r>
              <a:rPr lang="en-US" sz="1200" i="1" dirty="0" smtClean="0">
                <a:solidFill>
                  <a:srgbClr val="FF0000"/>
                </a:solidFill>
              </a:rPr>
              <a:t>private equity firms, hedge funds and strategic corporate acquirers, </a:t>
            </a:r>
            <a:r>
              <a:rPr lang="en-US" sz="1200" i="1" dirty="0">
                <a:solidFill>
                  <a:srgbClr val="FF0000"/>
                </a:solidFill>
              </a:rPr>
              <a:t>partnering with them through the entire </a:t>
            </a:r>
            <a:r>
              <a:rPr lang="en-US" sz="1200" i="1" dirty="0" smtClean="0">
                <a:solidFill>
                  <a:srgbClr val="FF0000"/>
                </a:solidFill>
              </a:rPr>
              <a:t>deal </a:t>
            </a:r>
            <a:r>
              <a:rPr lang="en-US" sz="1200" i="1" dirty="0">
                <a:solidFill>
                  <a:srgbClr val="FF0000"/>
                </a:solidFill>
              </a:rPr>
              <a:t>continuum. </a:t>
            </a:r>
          </a:p>
        </p:txBody>
      </p:sp>
      <p:sp>
        <p:nvSpPr>
          <p:cNvPr id="8197" name="Text Box 15"/>
          <p:cNvSpPr txBox="1">
            <a:spLocks noChangeArrowheads="1"/>
          </p:cNvSpPr>
          <p:nvPr/>
        </p:nvSpPr>
        <p:spPr bwMode="auto">
          <a:xfrm>
            <a:off x="228600" y="2209388"/>
            <a:ext cx="1428750" cy="6209392"/>
          </a:xfrm>
          <a:prstGeom prst="rect">
            <a:avLst/>
          </a:prstGeom>
          <a:noFill/>
          <a:ln w="9525">
            <a:noFill/>
            <a:miter lim="800000"/>
            <a:headEnd/>
            <a:tailEnd/>
          </a:ln>
        </p:spPr>
        <p:txBody>
          <a:bodyPr>
            <a:spAutoFit/>
          </a:bodyPr>
          <a:lstStyle/>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Amtek</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Actis</a:t>
            </a:r>
          </a:p>
          <a:p>
            <a:pPr marL="171450" indent="-171450" eaLnBrk="0" hangingPunct="0">
              <a:lnSpc>
                <a:spcPct val="75000"/>
              </a:lnSpc>
              <a:spcBef>
                <a:spcPct val="25000"/>
              </a:spcBef>
              <a:buFont typeface="Wingdings" pitchFamily="2" charset="2"/>
              <a:buChar char="§"/>
            </a:pPr>
            <a:r>
              <a:rPr lang="en-US" sz="1500" dirty="0" err="1" smtClean="0">
                <a:solidFill>
                  <a:schemeClr val="bg1">
                    <a:lumMod val="50000"/>
                  </a:schemeClr>
                </a:solidFill>
              </a:rPr>
              <a:t>Avra</a:t>
            </a:r>
            <a:endParaRPr lang="en-US" sz="1500" dirty="0" smtClean="0">
              <a:solidFill>
                <a:schemeClr val="bg1">
                  <a:lumMod val="50000"/>
                </a:schemeClr>
              </a:solidFill>
            </a:endParaRPr>
          </a:p>
          <a:p>
            <a:pPr marL="171450" indent="-171450" eaLnBrk="0" hangingPunct="0">
              <a:lnSpc>
                <a:spcPct val="75000"/>
              </a:lnSpc>
              <a:spcBef>
                <a:spcPct val="25000"/>
              </a:spcBef>
              <a:buFont typeface="Wingdings" pitchFamily="2" charset="2"/>
              <a:buChar char="§"/>
            </a:pPr>
            <a:r>
              <a:rPr lang="en-US" sz="1500" dirty="0" smtClean="0">
                <a:solidFill>
                  <a:schemeClr val="bg1">
                    <a:lumMod val="50000"/>
                  </a:schemeClr>
                </a:solidFill>
              </a:rPr>
              <a:t>AIG</a:t>
            </a:r>
            <a:endParaRPr lang="en-US" sz="1500" dirty="0">
              <a:solidFill>
                <a:schemeClr val="bg1">
                  <a:lumMod val="50000"/>
                </a:schemeClr>
              </a:solidFill>
            </a:endParaRP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Avendus</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Avaya</a:t>
            </a:r>
          </a:p>
          <a:p>
            <a:pPr marL="171450" indent="-171450" eaLnBrk="0" hangingPunct="0">
              <a:lnSpc>
                <a:spcPct val="75000"/>
              </a:lnSpc>
              <a:spcBef>
                <a:spcPct val="25000"/>
              </a:spcBef>
              <a:buFont typeface="Wingdings" pitchFamily="2" charset="2"/>
              <a:buChar char="§"/>
            </a:pPr>
            <a:r>
              <a:rPr lang="en-US" sz="1500" dirty="0" smtClean="0">
                <a:solidFill>
                  <a:schemeClr val="bg1">
                    <a:lumMod val="50000"/>
                  </a:schemeClr>
                </a:solidFill>
              </a:rPr>
              <a:t>Bharti Realty</a:t>
            </a:r>
            <a:endParaRPr lang="en-US" sz="1500" dirty="0">
              <a:solidFill>
                <a:schemeClr val="bg1">
                  <a:lumMod val="50000"/>
                </a:schemeClr>
              </a:solidFill>
            </a:endParaRP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British Gas</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Bhilwara Energy</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Bharat Starch</a:t>
            </a:r>
          </a:p>
          <a:p>
            <a:pPr marL="171450" indent="-171450" eaLnBrk="0" hangingPunct="0">
              <a:lnSpc>
                <a:spcPct val="75000"/>
              </a:lnSpc>
              <a:spcBef>
                <a:spcPct val="25000"/>
              </a:spcBef>
              <a:buFont typeface="Wingdings" pitchFamily="2" charset="2"/>
              <a:buChar char="§"/>
            </a:pPr>
            <a:r>
              <a:rPr lang="en-US" sz="1500" dirty="0" smtClean="0">
                <a:solidFill>
                  <a:schemeClr val="bg1">
                    <a:lumMod val="50000"/>
                  </a:schemeClr>
                </a:solidFill>
              </a:rPr>
              <a:t>BW Highway</a:t>
            </a:r>
            <a:endParaRPr lang="en-US" sz="1500" dirty="0">
              <a:solidFill>
                <a:schemeClr val="bg1">
                  <a:lumMod val="50000"/>
                </a:schemeClr>
              </a:solidFill>
            </a:endParaRP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Baer Capital</a:t>
            </a:r>
          </a:p>
          <a:p>
            <a:pPr marL="171450" indent="-171450" eaLnBrk="0" hangingPunct="0">
              <a:lnSpc>
                <a:spcPct val="75000"/>
              </a:lnSpc>
              <a:spcBef>
                <a:spcPct val="25000"/>
              </a:spcBef>
              <a:buFont typeface="Wingdings" pitchFamily="2" charset="2"/>
              <a:buChar char="§"/>
            </a:pPr>
            <a:r>
              <a:rPr lang="en-US" sz="1500" dirty="0" smtClean="0">
                <a:solidFill>
                  <a:schemeClr val="bg1">
                    <a:lumMod val="50000"/>
                  </a:schemeClr>
                </a:solidFill>
              </a:rPr>
              <a:t>Citibank</a:t>
            </a:r>
            <a:endParaRPr lang="en-US" sz="1500" dirty="0">
              <a:solidFill>
                <a:schemeClr val="bg1">
                  <a:lumMod val="50000"/>
                </a:schemeClr>
              </a:solidFill>
            </a:endParaRP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Cadim</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Caltex</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Castrol</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Crompton Greaves</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Clearwater Capital</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DB Realty</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DCM Shriram</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Dorling Kindersley</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Deutsche </a:t>
            </a:r>
            <a:r>
              <a:rPr lang="en-US" sz="1500" dirty="0" smtClean="0">
                <a:solidFill>
                  <a:schemeClr val="bg1">
                    <a:lumMod val="50000"/>
                  </a:schemeClr>
                </a:solidFill>
              </a:rPr>
              <a:t>Bank</a:t>
            </a:r>
          </a:p>
          <a:p>
            <a:pPr marL="171450" indent="-171450" eaLnBrk="0" hangingPunct="0">
              <a:lnSpc>
                <a:spcPct val="75000"/>
              </a:lnSpc>
              <a:spcBef>
                <a:spcPct val="25000"/>
              </a:spcBef>
              <a:buFont typeface="Wingdings" pitchFamily="2" charset="2"/>
              <a:buChar char="§"/>
            </a:pPr>
            <a:r>
              <a:rPr lang="en-US" sz="1500" dirty="0" smtClean="0">
                <a:solidFill>
                  <a:schemeClr val="bg1">
                    <a:lumMod val="50000"/>
                  </a:schemeClr>
                </a:solidFill>
              </a:rPr>
              <a:t>Phoenix Mills</a:t>
            </a:r>
            <a:endParaRPr lang="en-US" sz="1500" dirty="0">
              <a:solidFill>
                <a:schemeClr val="bg1">
                  <a:lumMod val="50000"/>
                </a:schemeClr>
              </a:solidFill>
            </a:endParaRPr>
          </a:p>
        </p:txBody>
      </p:sp>
      <p:sp>
        <p:nvSpPr>
          <p:cNvPr id="8198" name="Text Box 16"/>
          <p:cNvSpPr txBox="1">
            <a:spLocks noChangeArrowheads="1"/>
          </p:cNvSpPr>
          <p:nvPr/>
        </p:nvSpPr>
        <p:spPr bwMode="auto">
          <a:xfrm>
            <a:off x="1671916" y="2209388"/>
            <a:ext cx="2057400" cy="6278642"/>
          </a:xfrm>
          <a:prstGeom prst="rect">
            <a:avLst/>
          </a:prstGeom>
          <a:noFill/>
          <a:ln w="9525">
            <a:noFill/>
            <a:miter lim="800000"/>
            <a:headEnd/>
            <a:tailEnd/>
          </a:ln>
        </p:spPr>
        <p:txBody>
          <a:bodyPr wrap="square">
            <a:spAutoFit/>
          </a:bodyPr>
          <a:lstStyle/>
          <a:p>
            <a:pPr marL="171450" indent="-171450" eaLnBrk="0" hangingPunct="0">
              <a:lnSpc>
                <a:spcPct val="70000"/>
              </a:lnSpc>
              <a:spcBef>
                <a:spcPct val="25000"/>
              </a:spcBef>
              <a:buFont typeface="Wingdings" pitchFamily="2" charset="2"/>
              <a:buChar char="§"/>
            </a:pPr>
            <a:r>
              <a:rPr lang="en-US" sz="1500" dirty="0" smtClean="0">
                <a:solidFill>
                  <a:schemeClr val="bg1">
                    <a:lumMod val="50000"/>
                  </a:schemeClr>
                </a:solidFill>
              </a:rPr>
              <a:t>Damag Properties</a:t>
            </a:r>
          </a:p>
          <a:p>
            <a:pPr marL="171450" indent="-171450" eaLnBrk="0" hangingPunct="0">
              <a:lnSpc>
                <a:spcPct val="70000"/>
              </a:lnSpc>
              <a:spcBef>
                <a:spcPct val="25000"/>
              </a:spcBef>
              <a:buFont typeface="Wingdings" pitchFamily="2" charset="2"/>
              <a:buChar char="§"/>
            </a:pPr>
            <a:r>
              <a:rPr lang="en-US" sz="1500" dirty="0" smtClean="0">
                <a:solidFill>
                  <a:schemeClr val="bg1">
                    <a:lumMod val="50000"/>
                  </a:schemeClr>
                </a:solidFill>
              </a:rPr>
              <a:t>DE </a:t>
            </a:r>
            <a:r>
              <a:rPr lang="en-US" sz="1500" dirty="0">
                <a:solidFill>
                  <a:schemeClr val="bg1">
                    <a:lumMod val="50000"/>
                  </a:schemeClr>
                </a:solidFill>
              </a:rPr>
              <a:t>Shaw</a:t>
            </a:r>
          </a:p>
          <a:p>
            <a:pPr marL="171450" indent="-171450" eaLnBrk="0" hangingPunct="0">
              <a:lnSpc>
                <a:spcPct val="70000"/>
              </a:lnSpc>
              <a:spcBef>
                <a:spcPct val="25000"/>
              </a:spcBef>
              <a:buFont typeface="Wingdings" pitchFamily="2" charset="2"/>
              <a:buChar char="§"/>
            </a:pPr>
            <a:r>
              <a:rPr lang="en-US" sz="1500" dirty="0" smtClean="0">
                <a:solidFill>
                  <a:schemeClr val="bg1">
                    <a:lumMod val="50000"/>
                  </a:schemeClr>
                </a:solidFill>
              </a:rPr>
              <a:t>Emmar MGF</a:t>
            </a:r>
          </a:p>
          <a:p>
            <a:pPr marL="171450" indent="-171450" eaLnBrk="0" hangingPunct="0">
              <a:lnSpc>
                <a:spcPct val="70000"/>
              </a:lnSpc>
              <a:spcBef>
                <a:spcPct val="25000"/>
              </a:spcBef>
              <a:buFont typeface="Wingdings" pitchFamily="2" charset="2"/>
              <a:buChar char="§"/>
            </a:pPr>
            <a:r>
              <a:rPr lang="en-US" sz="1500" dirty="0" smtClean="0">
                <a:solidFill>
                  <a:schemeClr val="bg1">
                    <a:lumMod val="50000"/>
                  </a:schemeClr>
                </a:solidFill>
              </a:rPr>
              <a:t>Jodhana developers</a:t>
            </a:r>
            <a:endParaRPr lang="en-US" sz="1500" dirty="0">
              <a:solidFill>
                <a:schemeClr val="bg1">
                  <a:lumMod val="50000"/>
                </a:schemeClr>
              </a:solidFill>
            </a:endParaRPr>
          </a:p>
          <a:p>
            <a:pPr marL="171450" indent="-171450" eaLnBrk="0" hangingPunct="0">
              <a:lnSpc>
                <a:spcPct val="70000"/>
              </a:lnSpc>
              <a:spcBef>
                <a:spcPct val="25000"/>
              </a:spcBef>
              <a:buFont typeface="Wingdings" pitchFamily="2" charset="2"/>
              <a:buChar char="§"/>
            </a:pPr>
            <a:r>
              <a:rPr lang="en-US" sz="1500" dirty="0">
                <a:solidFill>
                  <a:schemeClr val="bg1">
                    <a:lumMod val="50000"/>
                  </a:schemeClr>
                </a:solidFill>
              </a:rPr>
              <a:t>Edelweiss Capital</a:t>
            </a:r>
          </a:p>
          <a:p>
            <a:pPr marL="171450" indent="-171450" eaLnBrk="0" hangingPunct="0">
              <a:lnSpc>
                <a:spcPct val="70000"/>
              </a:lnSpc>
              <a:spcBef>
                <a:spcPct val="25000"/>
              </a:spcBef>
              <a:buFont typeface="Wingdings" pitchFamily="2" charset="2"/>
              <a:buChar char="§"/>
            </a:pPr>
            <a:r>
              <a:rPr lang="en-US" sz="1500" dirty="0">
                <a:solidFill>
                  <a:schemeClr val="bg1">
                    <a:lumMod val="50000"/>
                  </a:schemeClr>
                </a:solidFill>
              </a:rPr>
              <a:t>Federal Mogul</a:t>
            </a:r>
          </a:p>
          <a:p>
            <a:pPr marL="171450" indent="-171450" eaLnBrk="0" hangingPunct="0">
              <a:lnSpc>
                <a:spcPct val="70000"/>
              </a:lnSpc>
              <a:spcBef>
                <a:spcPct val="25000"/>
              </a:spcBef>
              <a:buFont typeface="Wingdings" pitchFamily="2" charset="2"/>
              <a:buChar char="§"/>
            </a:pPr>
            <a:r>
              <a:rPr lang="en-US" sz="1500" dirty="0">
                <a:solidFill>
                  <a:schemeClr val="bg1">
                    <a:lumMod val="50000"/>
                  </a:schemeClr>
                </a:solidFill>
              </a:rPr>
              <a:t>Flexituff</a:t>
            </a:r>
          </a:p>
          <a:p>
            <a:pPr marL="171450" indent="-171450" eaLnBrk="0" hangingPunct="0">
              <a:lnSpc>
                <a:spcPct val="70000"/>
              </a:lnSpc>
              <a:spcBef>
                <a:spcPct val="25000"/>
              </a:spcBef>
              <a:buFont typeface="Wingdings" pitchFamily="2" charset="2"/>
              <a:buChar char="§"/>
            </a:pPr>
            <a:r>
              <a:rPr lang="en-US" sz="1500" dirty="0">
                <a:solidFill>
                  <a:schemeClr val="bg1">
                    <a:lumMod val="50000"/>
                  </a:schemeClr>
                </a:solidFill>
              </a:rPr>
              <a:t>Fortune Brands</a:t>
            </a:r>
          </a:p>
          <a:p>
            <a:pPr marL="171450" indent="-171450" eaLnBrk="0" hangingPunct="0">
              <a:lnSpc>
                <a:spcPct val="70000"/>
              </a:lnSpc>
              <a:spcBef>
                <a:spcPct val="25000"/>
              </a:spcBef>
              <a:buFont typeface="Wingdings" pitchFamily="2" charset="2"/>
              <a:buChar char="§"/>
            </a:pPr>
            <a:r>
              <a:rPr lang="en-US" sz="1500" dirty="0">
                <a:solidFill>
                  <a:schemeClr val="bg1">
                    <a:lumMod val="50000"/>
                  </a:schemeClr>
                </a:solidFill>
              </a:rPr>
              <a:t>General Electric</a:t>
            </a:r>
          </a:p>
          <a:p>
            <a:pPr marL="171450" indent="-171450" eaLnBrk="0" hangingPunct="0">
              <a:lnSpc>
                <a:spcPct val="75000"/>
              </a:lnSpc>
              <a:spcBef>
                <a:spcPct val="25000"/>
              </a:spcBef>
              <a:buFont typeface="Wingdings" pitchFamily="2" charset="2"/>
              <a:buChar char="§"/>
            </a:pPr>
            <a:r>
              <a:rPr lang="en-US" sz="1500" dirty="0" smtClean="0">
                <a:solidFill>
                  <a:schemeClr val="bg1">
                    <a:lumMod val="50000"/>
                  </a:schemeClr>
                </a:solidFill>
              </a:rPr>
              <a:t>Guardian</a:t>
            </a:r>
          </a:p>
          <a:p>
            <a:pPr marL="171450" indent="-171450" eaLnBrk="0" hangingPunct="0">
              <a:lnSpc>
                <a:spcPct val="75000"/>
              </a:lnSpc>
              <a:spcBef>
                <a:spcPct val="25000"/>
              </a:spcBef>
              <a:buFont typeface="Wingdings" pitchFamily="2" charset="2"/>
              <a:buChar char="§"/>
            </a:pPr>
            <a:r>
              <a:rPr lang="en-US" sz="1500" dirty="0" smtClean="0">
                <a:solidFill>
                  <a:schemeClr val="bg1">
                    <a:lumMod val="50000"/>
                  </a:schemeClr>
                </a:solidFill>
              </a:rPr>
              <a:t>Grasim</a:t>
            </a:r>
            <a:endParaRPr lang="en-US" sz="1500" dirty="0">
              <a:solidFill>
                <a:schemeClr val="bg1">
                  <a:lumMod val="50000"/>
                </a:schemeClr>
              </a:solidFill>
            </a:endParaRPr>
          </a:p>
          <a:p>
            <a:pPr marL="171450" indent="-171450" eaLnBrk="0" hangingPunct="0">
              <a:lnSpc>
                <a:spcPct val="70000"/>
              </a:lnSpc>
              <a:spcBef>
                <a:spcPct val="25000"/>
              </a:spcBef>
              <a:buFont typeface="Wingdings" pitchFamily="2" charset="2"/>
              <a:buChar char="§"/>
            </a:pPr>
            <a:r>
              <a:rPr lang="en-US" sz="1500" dirty="0" smtClean="0">
                <a:solidFill>
                  <a:schemeClr val="bg1">
                    <a:lumMod val="50000"/>
                  </a:schemeClr>
                </a:solidFill>
              </a:rPr>
              <a:t>Hewlett </a:t>
            </a:r>
            <a:r>
              <a:rPr lang="en-US" sz="1500" dirty="0">
                <a:solidFill>
                  <a:schemeClr val="bg1">
                    <a:lumMod val="50000"/>
                  </a:schemeClr>
                </a:solidFill>
              </a:rPr>
              <a:t>Packard</a:t>
            </a:r>
          </a:p>
          <a:p>
            <a:pPr marL="171450" indent="-171450" eaLnBrk="0" hangingPunct="0">
              <a:lnSpc>
                <a:spcPct val="70000"/>
              </a:lnSpc>
              <a:spcBef>
                <a:spcPct val="25000"/>
              </a:spcBef>
              <a:buFont typeface="Wingdings" pitchFamily="2" charset="2"/>
              <a:buChar char="§"/>
            </a:pPr>
            <a:r>
              <a:rPr lang="en-US" sz="1500" dirty="0">
                <a:solidFill>
                  <a:schemeClr val="bg1">
                    <a:lumMod val="50000"/>
                  </a:schemeClr>
                </a:solidFill>
              </a:rPr>
              <a:t>Hitachi</a:t>
            </a:r>
          </a:p>
          <a:p>
            <a:pPr marL="171450" indent="-171450" eaLnBrk="0" hangingPunct="0">
              <a:lnSpc>
                <a:spcPct val="70000"/>
              </a:lnSpc>
              <a:spcBef>
                <a:spcPct val="25000"/>
              </a:spcBef>
              <a:buFont typeface="Wingdings" pitchFamily="2" charset="2"/>
              <a:buChar char="§"/>
            </a:pPr>
            <a:r>
              <a:rPr lang="en-US" sz="1500" dirty="0" smtClean="0">
                <a:solidFill>
                  <a:schemeClr val="bg1">
                    <a:lumMod val="50000"/>
                  </a:schemeClr>
                </a:solidFill>
              </a:rPr>
              <a:t>Logix Infrastruture</a:t>
            </a:r>
            <a:endParaRPr lang="en-US" sz="1500" dirty="0">
              <a:solidFill>
                <a:schemeClr val="bg1">
                  <a:lumMod val="50000"/>
                </a:schemeClr>
              </a:solidFill>
            </a:endParaRPr>
          </a:p>
          <a:p>
            <a:pPr marL="171450" indent="-171450" eaLnBrk="0" hangingPunct="0">
              <a:lnSpc>
                <a:spcPct val="70000"/>
              </a:lnSpc>
              <a:spcBef>
                <a:spcPct val="25000"/>
              </a:spcBef>
              <a:buFont typeface="Wingdings" pitchFamily="2" charset="2"/>
              <a:buChar char="§"/>
            </a:pPr>
            <a:r>
              <a:rPr lang="en-US" sz="1500" dirty="0">
                <a:solidFill>
                  <a:schemeClr val="bg1">
                    <a:lumMod val="50000"/>
                  </a:schemeClr>
                </a:solidFill>
              </a:rPr>
              <a:t>HCL Group</a:t>
            </a:r>
          </a:p>
          <a:p>
            <a:pPr marL="171450" indent="-171450" eaLnBrk="0" hangingPunct="0">
              <a:lnSpc>
                <a:spcPct val="70000"/>
              </a:lnSpc>
              <a:spcBef>
                <a:spcPct val="25000"/>
              </a:spcBef>
              <a:buFont typeface="Wingdings" pitchFamily="2" charset="2"/>
              <a:buChar char="§"/>
            </a:pPr>
            <a:r>
              <a:rPr lang="en-US" sz="1500" dirty="0">
                <a:solidFill>
                  <a:schemeClr val="bg1">
                    <a:lumMod val="50000"/>
                  </a:schemeClr>
                </a:solidFill>
              </a:rPr>
              <a:t>Helion</a:t>
            </a:r>
          </a:p>
          <a:p>
            <a:pPr marL="171450" indent="-171450" eaLnBrk="0" hangingPunct="0">
              <a:lnSpc>
                <a:spcPct val="70000"/>
              </a:lnSpc>
              <a:spcBef>
                <a:spcPct val="25000"/>
              </a:spcBef>
              <a:buFont typeface="Wingdings" pitchFamily="2" charset="2"/>
              <a:buChar char="§"/>
            </a:pPr>
            <a:r>
              <a:rPr lang="en-US" sz="1500" dirty="0" smtClean="0">
                <a:solidFill>
                  <a:schemeClr val="bg1">
                    <a:lumMod val="50000"/>
                  </a:schemeClr>
                </a:solidFill>
              </a:rPr>
              <a:t>ILFS</a:t>
            </a:r>
            <a:endParaRPr lang="en-US" sz="1500" dirty="0">
              <a:solidFill>
                <a:schemeClr val="bg1">
                  <a:lumMod val="50000"/>
                </a:schemeClr>
              </a:solidFill>
            </a:endParaRPr>
          </a:p>
          <a:p>
            <a:pPr marL="171450" indent="-171450" eaLnBrk="0" hangingPunct="0">
              <a:lnSpc>
                <a:spcPct val="70000"/>
              </a:lnSpc>
              <a:spcBef>
                <a:spcPct val="25000"/>
              </a:spcBef>
              <a:buFont typeface="Wingdings" pitchFamily="2" charset="2"/>
              <a:buChar char="§"/>
            </a:pPr>
            <a:r>
              <a:rPr lang="en-US" sz="1500" dirty="0">
                <a:solidFill>
                  <a:schemeClr val="bg1">
                    <a:lumMod val="50000"/>
                  </a:schemeClr>
                </a:solidFill>
              </a:rPr>
              <a:t>India Prepaid (Oxigen)</a:t>
            </a:r>
          </a:p>
          <a:p>
            <a:pPr marL="171450" indent="-171450" eaLnBrk="0" hangingPunct="0">
              <a:lnSpc>
                <a:spcPct val="70000"/>
              </a:lnSpc>
              <a:spcBef>
                <a:spcPct val="25000"/>
              </a:spcBef>
              <a:buFont typeface="Wingdings" pitchFamily="2" charset="2"/>
              <a:buChar char="§"/>
            </a:pPr>
            <a:r>
              <a:rPr lang="en-US" sz="1500" dirty="0">
                <a:solidFill>
                  <a:schemeClr val="bg1">
                    <a:lumMod val="50000"/>
                  </a:schemeClr>
                </a:solidFill>
              </a:rPr>
              <a:t>ICICI Ventures</a:t>
            </a:r>
          </a:p>
          <a:p>
            <a:pPr marL="171450" indent="-171450" eaLnBrk="0" hangingPunct="0">
              <a:lnSpc>
                <a:spcPct val="70000"/>
              </a:lnSpc>
              <a:spcBef>
                <a:spcPct val="25000"/>
              </a:spcBef>
              <a:buFont typeface="Wingdings" pitchFamily="2" charset="2"/>
              <a:buChar char="§"/>
            </a:pPr>
            <a:r>
              <a:rPr lang="en-US" sz="1500" dirty="0" smtClean="0">
                <a:solidFill>
                  <a:schemeClr val="bg1">
                    <a:lumMod val="50000"/>
                  </a:schemeClr>
                </a:solidFill>
              </a:rPr>
              <a:t>Jagatjit Industries</a:t>
            </a:r>
            <a:endParaRPr lang="en-US" sz="1500" dirty="0">
              <a:solidFill>
                <a:schemeClr val="bg1">
                  <a:lumMod val="50000"/>
                </a:schemeClr>
              </a:solidFill>
            </a:endParaRPr>
          </a:p>
          <a:p>
            <a:pPr marL="171450" indent="-171450" eaLnBrk="0" hangingPunct="0">
              <a:lnSpc>
                <a:spcPct val="70000"/>
              </a:lnSpc>
              <a:spcBef>
                <a:spcPct val="25000"/>
              </a:spcBef>
              <a:buFont typeface="Wingdings" pitchFamily="2" charset="2"/>
              <a:buChar char="§"/>
            </a:pPr>
            <a:r>
              <a:rPr lang="en-US" sz="1500" dirty="0">
                <a:solidFill>
                  <a:schemeClr val="bg1">
                    <a:lumMod val="50000"/>
                  </a:schemeClr>
                </a:solidFill>
              </a:rPr>
              <a:t>Jindal </a:t>
            </a:r>
            <a:r>
              <a:rPr lang="en-US" sz="1500" dirty="0" smtClean="0">
                <a:solidFill>
                  <a:schemeClr val="bg1">
                    <a:lumMod val="50000"/>
                  </a:schemeClr>
                </a:solidFill>
              </a:rPr>
              <a:t>Drilling</a:t>
            </a:r>
          </a:p>
          <a:p>
            <a:pPr marL="171450" indent="-171450" eaLnBrk="0" hangingPunct="0">
              <a:lnSpc>
                <a:spcPct val="70000"/>
              </a:lnSpc>
              <a:spcBef>
                <a:spcPct val="25000"/>
              </a:spcBef>
              <a:buFont typeface="Wingdings" pitchFamily="2" charset="2"/>
              <a:buChar char="§"/>
            </a:pPr>
            <a:r>
              <a:rPr lang="en-US" sz="1500" dirty="0" smtClean="0">
                <a:solidFill>
                  <a:schemeClr val="bg1">
                    <a:lumMod val="50000"/>
                  </a:schemeClr>
                </a:solidFill>
              </a:rPr>
              <a:t>FE Clean</a:t>
            </a:r>
          </a:p>
          <a:p>
            <a:pPr marL="171450" indent="-171450" eaLnBrk="0" hangingPunct="0">
              <a:lnSpc>
                <a:spcPct val="70000"/>
              </a:lnSpc>
              <a:spcBef>
                <a:spcPct val="25000"/>
              </a:spcBef>
              <a:buFont typeface="Wingdings" pitchFamily="2" charset="2"/>
              <a:buChar char="§"/>
            </a:pPr>
            <a:r>
              <a:rPr lang="en-US" sz="1500" dirty="0" smtClean="0">
                <a:solidFill>
                  <a:schemeClr val="bg1">
                    <a:lumMod val="50000"/>
                  </a:schemeClr>
                </a:solidFill>
              </a:rPr>
              <a:t>EWDPL</a:t>
            </a:r>
          </a:p>
          <a:p>
            <a:pPr marL="171450" indent="-171450" eaLnBrk="0" hangingPunct="0">
              <a:lnSpc>
                <a:spcPct val="70000"/>
              </a:lnSpc>
              <a:spcBef>
                <a:spcPct val="25000"/>
              </a:spcBef>
              <a:buFont typeface="Wingdings" pitchFamily="2" charset="2"/>
              <a:buChar char="§"/>
            </a:pPr>
            <a:r>
              <a:rPr lang="en-US" sz="1500" dirty="0" smtClean="0">
                <a:solidFill>
                  <a:schemeClr val="bg1">
                    <a:lumMod val="50000"/>
                  </a:schemeClr>
                </a:solidFill>
              </a:rPr>
              <a:t>Sunapollo</a:t>
            </a:r>
          </a:p>
          <a:p>
            <a:pPr marL="171450" indent="-171450" eaLnBrk="0" hangingPunct="0">
              <a:lnSpc>
                <a:spcPct val="70000"/>
              </a:lnSpc>
              <a:spcBef>
                <a:spcPct val="25000"/>
              </a:spcBef>
              <a:buFont typeface="Wingdings" pitchFamily="2" charset="2"/>
              <a:buChar char="§"/>
            </a:pPr>
            <a:r>
              <a:rPr lang="en-US" sz="1500" dirty="0" smtClean="0">
                <a:solidFill>
                  <a:schemeClr val="bg1">
                    <a:lumMod val="50000"/>
                  </a:schemeClr>
                </a:solidFill>
              </a:rPr>
              <a:t>UppalIT projects </a:t>
            </a:r>
          </a:p>
          <a:p>
            <a:pPr marL="171450" indent="-171450" eaLnBrk="0" hangingPunct="0">
              <a:lnSpc>
                <a:spcPct val="70000"/>
              </a:lnSpc>
              <a:spcBef>
                <a:spcPct val="25000"/>
              </a:spcBef>
              <a:buFont typeface="Wingdings" pitchFamily="2" charset="2"/>
              <a:buChar char="§"/>
            </a:pPr>
            <a:r>
              <a:rPr lang="en-US" sz="1500" dirty="0" smtClean="0">
                <a:solidFill>
                  <a:schemeClr val="bg1">
                    <a:lumMod val="50000"/>
                  </a:schemeClr>
                </a:solidFill>
              </a:rPr>
              <a:t>Indian Hotels Company</a:t>
            </a:r>
          </a:p>
          <a:p>
            <a:pPr marL="171450" indent="-171450" eaLnBrk="0" hangingPunct="0">
              <a:lnSpc>
                <a:spcPct val="70000"/>
              </a:lnSpc>
              <a:spcBef>
                <a:spcPct val="25000"/>
              </a:spcBef>
              <a:buFont typeface="Wingdings" pitchFamily="2" charset="2"/>
              <a:buChar char="§"/>
            </a:pPr>
            <a:r>
              <a:rPr lang="en-US" sz="1500" dirty="0" smtClean="0">
                <a:solidFill>
                  <a:schemeClr val="bg1">
                    <a:lumMod val="50000"/>
                  </a:schemeClr>
                </a:solidFill>
              </a:rPr>
              <a:t>Phoenix Infra</a:t>
            </a:r>
            <a:endParaRPr lang="en-US" sz="1500" dirty="0">
              <a:solidFill>
                <a:schemeClr val="bg1">
                  <a:lumMod val="50000"/>
                </a:schemeClr>
              </a:solidFill>
            </a:endParaRPr>
          </a:p>
        </p:txBody>
      </p:sp>
      <p:sp>
        <p:nvSpPr>
          <p:cNvPr id="8199" name="Text Box 17"/>
          <p:cNvSpPr txBox="1">
            <a:spLocks noChangeArrowheads="1"/>
          </p:cNvSpPr>
          <p:nvPr/>
        </p:nvSpPr>
        <p:spPr bwMode="auto">
          <a:xfrm>
            <a:off x="5143500" y="2183988"/>
            <a:ext cx="1714500" cy="6447727"/>
          </a:xfrm>
          <a:prstGeom prst="rect">
            <a:avLst/>
          </a:prstGeom>
          <a:noFill/>
          <a:ln w="9525">
            <a:noFill/>
            <a:miter lim="800000"/>
            <a:headEnd/>
            <a:tailEnd/>
          </a:ln>
        </p:spPr>
        <p:txBody>
          <a:bodyPr wrap="square">
            <a:spAutoFit/>
          </a:bodyPr>
          <a:lstStyle/>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Sun Group</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Sanawar School</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Sachsen Fonds</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Star TV</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Sony</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Scandent</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Skillsoft</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Shell</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SITQ</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SRF</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S N Power</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Solvay</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Sumitomo</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Swedish Match</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TATA Teleservices</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Trinity Capital</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TV 18</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Temasek</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Tupperware</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Vedior</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Wachovia</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Wipro</a:t>
            </a:r>
          </a:p>
          <a:p>
            <a:pPr marL="171450" indent="-171450" eaLnBrk="0" hangingPunct="0">
              <a:lnSpc>
                <a:spcPct val="75000"/>
              </a:lnSpc>
              <a:spcBef>
                <a:spcPct val="25000"/>
              </a:spcBef>
              <a:buFont typeface="Wingdings" pitchFamily="2" charset="2"/>
              <a:buChar char="§"/>
            </a:pPr>
            <a:r>
              <a:rPr lang="en-US" sz="1500" dirty="0">
                <a:solidFill>
                  <a:schemeClr val="bg1">
                    <a:lumMod val="50000"/>
                  </a:schemeClr>
                </a:solidFill>
              </a:rPr>
              <a:t>ZEE </a:t>
            </a:r>
            <a:r>
              <a:rPr lang="en-US" sz="1500" dirty="0" smtClean="0">
                <a:solidFill>
                  <a:schemeClr val="bg1">
                    <a:lumMod val="50000"/>
                  </a:schemeClr>
                </a:solidFill>
              </a:rPr>
              <a:t>Group</a:t>
            </a:r>
          </a:p>
          <a:p>
            <a:pPr marL="171450" indent="-171450" eaLnBrk="0" hangingPunct="0">
              <a:lnSpc>
                <a:spcPct val="75000"/>
              </a:lnSpc>
              <a:spcBef>
                <a:spcPct val="25000"/>
              </a:spcBef>
              <a:buFont typeface="Wingdings" pitchFamily="2" charset="2"/>
              <a:buChar char="§"/>
            </a:pPr>
            <a:r>
              <a:rPr lang="en-US" sz="1500" dirty="0" smtClean="0">
                <a:solidFill>
                  <a:schemeClr val="bg1">
                    <a:lumMod val="50000"/>
                  </a:schemeClr>
                </a:solidFill>
              </a:rPr>
              <a:t>HDFC Fund</a:t>
            </a:r>
          </a:p>
          <a:p>
            <a:pPr marL="171450" indent="-171450" eaLnBrk="0" hangingPunct="0">
              <a:lnSpc>
                <a:spcPct val="75000"/>
              </a:lnSpc>
              <a:spcBef>
                <a:spcPct val="25000"/>
              </a:spcBef>
              <a:buFont typeface="Wingdings" pitchFamily="2" charset="2"/>
              <a:buChar char="§"/>
            </a:pPr>
            <a:r>
              <a:rPr lang="en-US" sz="1500" dirty="0" smtClean="0">
                <a:solidFill>
                  <a:schemeClr val="bg1">
                    <a:lumMod val="50000"/>
                  </a:schemeClr>
                </a:solidFill>
              </a:rPr>
              <a:t>IndiaReit</a:t>
            </a:r>
          </a:p>
          <a:p>
            <a:pPr marL="171450" indent="-171450" eaLnBrk="0" hangingPunct="0">
              <a:lnSpc>
                <a:spcPct val="75000"/>
              </a:lnSpc>
              <a:spcBef>
                <a:spcPct val="25000"/>
              </a:spcBef>
              <a:buFont typeface="Wingdings" pitchFamily="2" charset="2"/>
              <a:buChar char="§"/>
            </a:pPr>
            <a:r>
              <a:rPr lang="en-US" sz="1500" dirty="0" smtClean="0">
                <a:solidFill>
                  <a:schemeClr val="bg1">
                    <a:lumMod val="50000"/>
                  </a:schemeClr>
                </a:solidFill>
              </a:rPr>
              <a:t>Ansal API</a:t>
            </a:r>
          </a:p>
          <a:p>
            <a:pPr marL="171450" indent="-171450" eaLnBrk="0" hangingPunct="0">
              <a:lnSpc>
                <a:spcPct val="75000"/>
              </a:lnSpc>
              <a:spcBef>
                <a:spcPct val="25000"/>
              </a:spcBef>
              <a:buFont typeface="Wingdings" pitchFamily="2" charset="2"/>
              <a:buChar char="§"/>
            </a:pPr>
            <a:r>
              <a:rPr lang="en-US" sz="1500" dirty="0" smtClean="0">
                <a:solidFill>
                  <a:schemeClr val="bg1">
                    <a:lumMod val="50000"/>
                  </a:schemeClr>
                </a:solidFill>
              </a:rPr>
              <a:t>L&amp;T</a:t>
            </a:r>
            <a:endParaRPr lang="en-US" sz="1500" dirty="0">
              <a:solidFill>
                <a:schemeClr val="bg1">
                  <a:lumMod val="50000"/>
                </a:schemeClr>
              </a:solidFill>
            </a:endParaRPr>
          </a:p>
        </p:txBody>
      </p:sp>
      <p:sp>
        <p:nvSpPr>
          <p:cNvPr id="79891" name="Text Box 19"/>
          <p:cNvSpPr txBox="1">
            <a:spLocks noChangeArrowheads="1"/>
          </p:cNvSpPr>
          <p:nvPr/>
        </p:nvSpPr>
        <p:spPr bwMode="auto">
          <a:xfrm>
            <a:off x="3429000" y="2232546"/>
            <a:ext cx="1752600" cy="626710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marL="166688" indent="-166688" eaLnBrk="0" hangingPunct="0">
              <a:lnSpc>
                <a:spcPct val="75000"/>
              </a:lnSpc>
              <a:spcBef>
                <a:spcPct val="25000"/>
              </a:spcBef>
              <a:buFont typeface="Wingdings" pitchFamily="2" charset="2"/>
              <a:buChar char="§"/>
              <a:defRPr/>
            </a:pPr>
            <a:r>
              <a:rPr lang="en-US" sz="1500" dirty="0">
                <a:solidFill>
                  <a:schemeClr val="bg1">
                    <a:lumMod val="50000"/>
                  </a:schemeClr>
                </a:solidFill>
              </a:rPr>
              <a:t>Jubilant Organosys</a:t>
            </a:r>
          </a:p>
          <a:p>
            <a:pPr marL="166688" indent="-166688" eaLnBrk="0" hangingPunct="0">
              <a:lnSpc>
                <a:spcPct val="75000"/>
              </a:lnSpc>
              <a:spcBef>
                <a:spcPct val="25000"/>
              </a:spcBef>
              <a:buFont typeface="Wingdings" pitchFamily="2" charset="2"/>
              <a:buChar char="§"/>
              <a:defRPr/>
            </a:pPr>
            <a:r>
              <a:rPr lang="en-US" sz="1500" dirty="0" smtClean="0">
                <a:solidFill>
                  <a:schemeClr val="bg1">
                    <a:lumMod val="50000"/>
                  </a:schemeClr>
                </a:solidFill>
              </a:rPr>
              <a:t>Kotak</a:t>
            </a:r>
          </a:p>
          <a:p>
            <a:pPr marL="166688" indent="-166688" eaLnBrk="0" hangingPunct="0">
              <a:lnSpc>
                <a:spcPct val="75000"/>
              </a:lnSpc>
              <a:spcBef>
                <a:spcPct val="25000"/>
              </a:spcBef>
              <a:buFont typeface="Wingdings" pitchFamily="2" charset="2"/>
              <a:buChar char="§"/>
              <a:defRPr/>
            </a:pPr>
            <a:r>
              <a:rPr lang="en-US" sz="1500" dirty="0" smtClean="0">
                <a:solidFill>
                  <a:schemeClr val="bg1">
                    <a:lumMod val="50000"/>
                  </a:schemeClr>
                </a:solidFill>
              </a:rPr>
              <a:t>Rustomjee</a:t>
            </a:r>
            <a:endParaRPr lang="en-US" sz="1500" dirty="0">
              <a:solidFill>
                <a:schemeClr val="bg1">
                  <a:lumMod val="50000"/>
                </a:schemeClr>
              </a:solidFill>
            </a:endParaRPr>
          </a:p>
          <a:p>
            <a:pPr marL="166688" indent="-166688" eaLnBrk="0" hangingPunct="0">
              <a:lnSpc>
                <a:spcPct val="75000"/>
              </a:lnSpc>
              <a:spcBef>
                <a:spcPct val="25000"/>
              </a:spcBef>
              <a:buFont typeface="Wingdings" pitchFamily="2" charset="2"/>
              <a:buChar char="§"/>
              <a:defRPr/>
            </a:pPr>
            <a:r>
              <a:rPr lang="en-US" sz="1500" dirty="0">
                <a:solidFill>
                  <a:schemeClr val="bg1">
                    <a:lumMod val="50000"/>
                  </a:schemeClr>
                </a:solidFill>
              </a:rPr>
              <a:t>Larsen &amp; Toubro</a:t>
            </a:r>
          </a:p>
          <a:p>
            <a:pPr marL="166688" indent="-166688" eaLnBrk="0" hangingPunct="0">
              <a:lnSpc>
                <a:spcPct val="75000"/>
              </a:lnSpc>
              <a:spcBef>
                <a:spcPct val="25000"/>
              </a:spcBef>
              <a:buFont typeface="Wingdings" pitchFamily="2" charset="2"/>
              <a:buChar char="§"/>
              <a:defRPr/>
            </a:pPr>
            <a:r>
              <a:rPr lang="en-US" sz="1500" dirty="0" smtClean="0">
                <a:solidFill>
                  <a:schemeClr val="bg1">
                    <a:lumMod val="50000"/>
                  </a:schemeClr>
                </a:solidFill>
              </a:rPr>
              <a:t>Maruti </a:t>
            </a:r>
            <a:r>
              <a:rPr lang="en-US" sz="1500" dirty="0">
                <a:solidFill>
                  <a:schemeClr val="bg1">
                    <a:lumMod val="50000"/>
                  </a:schemeClr>
                </a:solidFill>
              </a:rPr>
              <a:t>Udyog</a:t>
            </a:r>
          </a:p>
          <a:p>
            <a:pPr marL="166688" indent="-166688" eaLnBrk="0" hangingPunct="0">
              <a:lnSpc>
                <a:spcPct val="75000"/>
              </a:lnSpc>
              <a:spcBef>
                <a:spcPct val="25000"/>
              </a:spcBef>
              <a:buFont typeface="Wingdings" pitchFamily="2" charset="2"/>
              <a:buChar char="§"/>
              <a:defRPr/>
            </a:pPr>
            <a:r>
              <a:rPr lang="en-US" sz="1500" dirty="0">
                <a:solidFill>
                  <a:schemeClr val="bg1">
                    <a:lumMod val="50000"/>
                  </a:schemeClr>
                </a:solidFill>
              </a:rPr>
              <a:t>Maersk</a:t>
            </a:r>
          </a:p>
          <a:p>
            <a:pPr marL="166688" indent="-166688" eaLnBrk="0" hangingPunct="0">
              <a:lnSpc>
                <a:spcPct val="75000"/>
              </a:lnSpc>
              <a:spcBef>
                <a:spcPct val="25000"/>
              </a:spcBef>
              <a:buFont typeface="Wingdings" pitchFamily="2" charset="2"/>
              <a:buChar char="§"/>
              <a:defRPr/>
            </a:pPr>
            <a:r>
              <a:rPr lang="en-US" sz="1500" dirty="0">
                <a:solidFill>
                  <a:schemeClr val="bg1">
                    <a:lumMod val="50000"/>
                  </a:schemeClr>
                </a:solidFill>
              </a:rPr>
              <a:t>Monnet Ispat</a:t>
            </a:r>
          </a:p>
          <a:p>
            <a:pPr marL="166688" indent="-166688" eaLnBrk="0" hangingPunct="0">
              <a:lnSpc>
                <a:spcPct val="75000"/>
              </a:lnSpc>
              <a:spcBef>
                <a:spcPct val="25000"/>
              </a:spcBef>
              <a:buFont typeface="Wingdings" pitchFamily="2" charset="2"/>
              <a:buChar char="§"/>
              <a:defRPr/>
            </a:pPr>
            <a:r>
              <a:rPr lang="en-US" sz="1500" dirty="0">
                <a:solidFill>
                  <a:schemeClr val="bg1">
                    <a:lumMod val="50000"/>
                  </a:schemeClr>
                </a:solidFill>
              </a:rPr>
              <a:t>Max Bupa</a:t>
            </a:r>
          </a:p>
          <a:p>
            <a:pPr marL="166688" indent="-166688" eaLnBrk="0" hangingPunct="0">
              <a:lnSpc>
                <a:spcPct val="75000"/>
              </a:lnSpc>
              <a:spcBef>
                <a:spcPct val="25000"/>
              </a:spcBef>
              <a:buFont typeface="Wingdings" pitchFamily="2" charset="2"/>
              <a:buChar char="§"/>
              <a:defRPr/>
            </a:pPr>
            <a:r>
              <a:rPr lang="en-US" sz="1500" dirty="0" smtClean="0">
                <a:solidFill>
                  <a:schemeClr val="bg1">
                    <a:lumMod val="50000"/>
                  </a:schemeClr>
                </a:solidFill>
              </a:rPr>
              <a:t>Manjeera </a:t>
            </a:r>
            <a:endParaRPr lang="en-US" sz="1500" dirty="0">
              <a:solidFill>
                <a:schemeClr val="bg1">
                  <a:lumMod val="50000"/>
                </a:schemeClr>
              </a:solidFill>
            </a:endParaRPr>
          </a:p>
          <a:p>
            <a:pPr marL="166688" indent="-166688" eaLnBrk="0" hangingPunct="0">
              <a:lnSpc>
                <a:spcPct val="75000"/>
              </a:lnSpc>
              <a:spcBef>
                <a:spcPct val="25000"/>
              </a:spcBef>
              <a:buFont typeface="Wingdings" pitchFamily="2" charset="2"/>
              <a:buChar char="§"/>
              <a:defRPr/>
            </a:pPr>
            <a:r>
              <a:rPr lang="en-US" sz="1500" dirty="0">
                <a:solidFill>
                  <a:schemeClr val="bg1">
                    <a:lumMod val="50000"/>
                  </a:schemeClr>
                </a:solidFill>
              </a:rPr>
              <a:t>New York Life</a:t>
            </a:r>
          </a:p>
          <a:p>
            <a:pPr marL="166688" indent="-166688" eaLnBrk="0" hangingPunct="0">
              <a:lnSpc>
                <a:spcPct val="75000"/>
              </a:lnSpc>
              <a:spcBef>
                <a:spcPct val="25000"/>
              </a:spcBef>
              <a:buFont typeface="Wingdings" pitchFamily="2" charset="2"/>
              <a:buChar char="§"/>
              <a:defRPr/>
            </a:pPr>
            <a:r>
              <a:rPr lang="en-US" sz="1500" dirty="0">
                <a:solidFill>
                  <a:schemeClr val="bg1">
                    <a:lumMod val="50000"/>
                  </a:schemeClr>
                </a:solidFill>
              </a:rPr>
              <a:t>Nadathur Investments</a:t>
            </a:r>
          </a:p>
          <a:p>
            <a:pPr marL="166688" indent="-166688" eaLnBrk="0" hangingPunct="0">
              <a:lnSpc>
                <a:spcPct val="75000"/>
              </a:lnSpc>
              <a:spcBef>
                <a:spcPct val="25000"/>
              </a:spcBef>
              <a:buFont typeface="Wingdings" pitchFamily="2" charset="2"/>
              <a:buChar char="§"/>
              <a:defRPr/>
            </a:pPr>
            <a:r>
              <a:rPr lang="en-US" sz="1500" dirty="0">
                <a:solidFill>
                  <a:schemeClr val="bg1">
                    <a:lumMod val="50000"/>
                  </a:schemeClr>
                </a:solidFill>
              </a:rPr>
              <a:t>NIIT</a:t>
            </a:r>
          </a:p>
          <a:p>
            <a:pPr marL="166688" indent="-166688" eaLnBrk="0" hangingPunct="0">
              <a:lnSpc>
                <a:spcPct val="75000"/>
              </a:lnSpc>
              <a:spcBef>
                <a:spcPct val="25000"/>
              </a:spcBef>
              <a:buFont typeface="Wingdings" pitchFamily="2" charset="2"/>
              <a:buChar char="§"/>
              <a:defRPr/>
            </a:pPr>
            <a:r>
              <a:rPr lang="en-US" sz="1500" dirty="0">
                <a:solidFill>
                  <a:schemeClr val="bg1">
                    <a:lumMod val="50000"/>
                  </a:schemeClr>
                </a:solidFill>
              </a:rPr>
              <a:t>Norwest Venture Partners</a:t>
            </a:r>
          </a:p>
          <a:p>
            <a:pPr marL="166688" indent="-166688" eaLnBrk="0" hangingPunct="0">
              <a:lnSpc>
                <a:spcPct val="75000"/>
              </a:lnSpc>
              <a:spcBef>
                <a:spcPct val="25000"/>
              </a:spcBef>
              <a:buFont typeface="Wingdings" pitchFamily="2" charset="2"/>
              <a:buChar char="§"/>
              <a:defRPr/>
            </a:pPr>
            <a:r>
              <a:rPr lang="en-US" sz="1500" dirty="0">
                <a:solidFill>
                  <a:schemeClr val="bg1">
                    <a:lumMod val="50000"/>
                  </a:schemeClr>
                </a:solidFill>
              </a:rPr>
              <a:t>Nuance</a:t>
            </a:r>
          </a:p>
          <a:p>
            <a:pPr marL="166688" indent="-166688" eaLnBrk="0" hangingPunct="0">
              <a:lnSpc>
                <a:spcPct val="75000"/>
              </a:lnSpc>
              <a:spcBef>
                <a:spcPct val="25000"/>
              </a:spcBef>
              <a:buFont typeface="Wingdings" pitchFamily="2" charset="2"/>
              <a:buChar char="§"/>
              <a:defRPr/>
            </a:pPr>
            <a:r>
              <a:rPr lang="en-US" sz="1500" dirty="0">
                <a:solidFill>
                  <a:schemeClr val="bg1">
                    <a:lumMod val="50000"/>
                  </a:schemeClr>
                </a:solidFill>
              </a:rPr>
              <a:t>OCS</a:t>
            </a:r>
          </a:p>
          <a:p>
            <a:pPr marL="166688" indent="-166688" eaLnBrk="0" hangingPunct="0">
              <a:lnSpc>
                <a:spcPct val="75000"/>
              </a:lnSpc>
              <a:spcBef>
                <a:spcPct val="25000"/>
              </a:spcBef>
              <a:buFont typeface="Wingdings" pitchFamily="2" charset="2"/>
              <a:buChar char="§"/>
              <a:defRPr/>
            </a:pPr>
            <a:r>
              <a:rPr lang="en-US" sz="1500" dirty="0" smtClean="0">
                <a:solidFill>
                  <a:schemeClr val="bg1">
                    <a:lumMod val="50000"/>
                  </a:schemeClr>
                </a:solidFill>
              </a:rPr>
              <a:t>Oxford properties</a:t>
            </a:r>
          </a:p>
          <a:p>
            <a:pPr marL="166688" indent="-166688" eaLnBrk="0" hangingPunct="0">
              <a:lnSpc>
                <a:spcPct val="75000"/>
              </a:lnSpc>
              <a:spcBef>
                <a:spcPct val="25000"/>
              </a:spcBef>
              <a:buFont typeface="Wingdings" pitchFamily="2" charset="2"/>
              <a:buChar char="§"/>
              <a:defRPr/>
            </a:pPr>
            <a:r>
              <a:rPr lang="en-US" sz="1500" dirty="0" smtClean="0">
                <a:solidFill>
                  <a:schemeClr val="bg1">
                    <a:lumMod val="50000"/>
                  </a:schemeClr>
                </a:solidFill>
              </a:rPr>
              <a:t>Pernod </a:t>
            </a:r>
            <a:r>
              <a:rPr lang="en-US" sz="1500" dirty="0">
                <a:solidFill>
                  <a:schemeClr val="bg1">
                    <a:lumMod val="50000"/>
                  </a:schemeClr>
                </a:solidFill>
              </a:rPr>
              <a:t>Ricard</a:t>
            </a:r>
          </a:p>
          <a:p>
            <a:pPr marL="166688" indent="-166688" eaLnBrk="0" hangingPunct="0">
              <a:lnSpc>
                <a:spcPct val="75000"/>
              </a:lnSpc>
              <a:spcBef>
                <a:spcPct val="25000"/>
              </a:spcBef>
              <a:buFont typeface="Wingdings" pitchFamily="2" charset="2"/>
              <a:buChar char="§"/>
              <a:defRPr/>
            </a:pPr>
            <a:r>
              <a:rPr lang="en-US" sz="1500" dirty="0" smtClean="0">
                <a:solidFill>
                  <a:schemeClr val="bg1">
                    <a:lumMod val="50000"/>
                  </a:schemeClr>
                </a:solidFill>
              </a:rPr>
              <a:t>Pacific </a:t>
            </a:r>
            <a:r>
              <a:rPr lang="en-US" sz="1500" dirty="0">
                <a:solidFill>
                  <a:schemeClr val="bg1">
                    <a:lumMod val="50000"/>
                  </a:schemeClr>
                </a:solidFill>
              </a:rPr>
              <a:t>Alliance</a:t>
            </a:r>
          </a:p>
          <a:p>
            <a:pPr marL="166688" indent="-166688" eaLnBrk="0" hangingPunct="0">
              <a:lnSpc>
                <a:spcPct val="75000"/>
              </a:lnSpc>
              <a:spcBef>
                <a:spcPct val="25000"/>
              </a:spcBef>
              <a:buFont typeface="Wingdings" pitchFamily="2" charset="2"/>
              <a:buChar char="§"/>
              <a:defRPr/>
            </a:pPr>
            <a:r>
              <a:rPr lang="en-US" sz="1500" dirty="0">
                <a:solidFill>
                  <a:schemeClr val="bg1">
                    <a:lumMod val="50000"/>
                  </a:schemeClr>
                </a:solidFill>
              </a:rPr>
              <a:t>Rabo Bank</a:t>
            </a:r>
          </a:p>
          <a:p>
            <a:pPr marL="166688" indent="-166688" eaLnBrk="0" hangingPunct="0">
              <a:lnSpc>
                <a:spcPct val="75000"/>
              </a:lnSpc>
              <a:spcBef>
                <a:spcPct val="25000"/>
              </a:spcBef>
              <a:buFont typeface="Wingdings" pitchFamily="2" charset="2"/>
              <a:buChar char="§"/>
              <a:defRPr/>
            </a:pPr>
            <a:r>
              <a:rPr lang="en-US" sz="1500" dirty="0">
                <a:solidFill>
                  <a:schemeClr val="bg1">
                    <a:lumMod val="50000"/>
                  </a:schemeClr>
                </a:solidFill>
              </a:rPr>
              <a:t>Reliance Capital</a:t>
            </a:r>
          </a:p>
          <a:p>
            <a:pPr marL="166688" indent="-166688" eaLnBrk="0" hangingPunct="0">
              <a:lnSpc>
                <a:spcPct val="75000"/>
              </a:lnSpc>
              <a:spcBef>
                <a:spcPct val="25000"/>
              </a:spcBef>
              <a:buFont typeface="Wingdings" pitchFamily="2" charset="2"/>
              <a:buChar char="§"/>
              <a:defRPr/>
            </a:pPr>
            <a:r>
              <a:rPr lang="en-US" sz="1500" dirty="0">
                <a:solidFill>
                  <a:schemeClr val="bg1">
                    <a:lumMod val="50000"/>
                  </a:schemeClr>
                </a:solidFill>
              </a:rPr>
              <a:t>Standard </a:t>
            </a:r>
            <a:r>
              <a:rPr lang="en-US" sz="1500" dirty="0" smtClean="0">
                <a:solidFill>
                  <a:schemeClr val="bg1">
                    <a:lumMod val="50000"/>
                  </a:schemeClr>
                </a:solidFill>
              </a:rPr>
              <a:t>Chartered</a:t>
            </a:r>
          </a:p>
          <a:p>
            <a:pPr marL="166688" indent="-166688" eaLnBrk="0" hangingPunct="0">
              <a:lnSpc>
                <a:spcPct val="75000"/>
              </a:lnSpc>
              <a:spcBef>
                <a:spcPct val="25000"/>
              </a:spcBef>
              <a:buFont typeface="Wingdings" pitchFamily="2" charset="2"/>
              <a:buChar char="§"/>
              <a:defRPr/>
            </a:pPr>
            <a:r>
              <a:rPr lang="en-US" sz="1500" dirty="0" smtClean="0">
                <a:solidFill>
                  <a:schemeClr val="bg1">
                    <a:lumMod val="50000"/>
                  </a:schemeClr>
                </a:solidFill>
              </a:rPr>
              <a:t>Mighty group</a:t>
            </a:r>
          </a:p>
          <a:p>
            <a:pPr marL="166688" indent="-166688" eaLnBrk="0" hangingPunct="0">
              <a:lnSpc>
                <a:spcPct val="75000"/>
              </a:lnSpc>
              <a:spcBef>
                <a:spcPct val="25000"/>
              </a:spcBef>
              <a:buFont typeface="Wingdings" pitchFamily="2" charset="2"/>
              <a:buChar char="§"/>
              <a:defRPr/>
            </a:pPr>
            <a:r>
              <a:rPr lang="en-US" sz="1500" dirty="0" smtClean="0">
                <a:solidFill>
                  <a:schemeClr val="bg1">
                    <a:lumMod val="50000"/>
                  </a:schemeClr>
                </a:solidFill>
              </a:rPr>
              <a:t>Wels pun </a:t>
            </a:r>
            <a:r>
              <a:rPr lang="en-US" sz="1500" dirty="0">
                <a:solidFill>
                  <a:schemeClr val="bg1">
                    <a:lumMod val="50000"/>
                  </a:schemeClr>
                </a:solidFill>
              </a:rPr>
              <a:t>Energy</a:t>
            </a:r>
          </a:p>
        </p:txBody>
      </p:sp>
      <p:sp>
        <p:nvSpPr>
          <p:cNvPr id="10" name="TextBox 9"/>
          <p:cNvSpPr txBox="1"/>
          <p:nvPr/>
        </p:nvSpPr>
        <p:spPr>
          <a:xfrm>
            <a:off x="685800" y="247471"/>
            <a:ext cx="990600" cy="1015663"/>
          </a:xfrm>
          <a:prstGeom prst="rect">
            <a:avLst/>
          </a:prstGeom>
          <a:noFill/>
        </p:spPr>
        <p:txBody>
          <a:bodyPr wrap="square" rtlCol="0">
            <a:spAutoFit/>
          </a:bodyPr>
          <a:lstStyle/>
          <a:p>
            <a:r>
              <a:rPr lang="en-US" sz="6000" dirty="0">
                <a:solidFill>
                  <a:schemeClr val="bg1"/>
                </a:solidFill>
              </a:rPr>
              <a:t>5</a:t>
            </a:r>
          </a:p>
        </p:txBody>
      </p:sp>
      <p:sp>
        <p:nvSpPr>
          <p:cNvPr id="11" name="Rectangle 2"/>
          <p:cNvSpPr txBox="1">
            <a:spLocks noChangeArrowheads="1"/>
          </p:cNvSpPr>
          <p:nvPr/>
        </p:nvSpPr>
        <p:spPr>
          <a:xfrm>
            <a:off x="342900" y="646003"/>
            <a:ext cx="6515100" cy="812800"/>
          </a:xfrm>
          <a:prstGeom prst="rect">
            <a:avLst/>
          </a:prstGeom>
        </p:spPr>
        <p:txBody>
          <a:bodyPr/>
          <a:lstStyle/>
          <a:p>
            <a:pPr marL="228600" marR="0" lvl="0" indent="-228600" algn="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Calibri" pitchFamily="34" charset="0"/>
              </a:rPr>
              <a:t>Select</a:t>
            </a:r>
            <a:r>
              <a:rPr kumimoji="0" lang="en-US" sz="2800" b="1" i="0" u="none" strike="noStrike" kern="0" cap="none" spc="0" normalizeH="0" noProof="0" dirty="0" smtClean="0">
                <a:ln>
                  <a:noFill/>
                </a:ln>
                <a:solidFill>
                  <a:schemeClr val="bg1"/>
                </a:solidFill>
                <a:effectLst/>
                <a:uLnTx/>
                <a:uFillTx/>
                <a:latin typeface="Calibri" pitchFamily="34" charset="0"/>
                <a:ea typeface="+mj-ea"/>
                <a:cs typeface="Calibri" pitchFamily="34" charset="0"/>
              </a:rPr>
              <a:t> Team and Firm Credentials</a:t>
            </a:r>
            <a:endPar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685800" y="381000"/>
            <a:ext cx="1676400" cy="923330"/>
          </a:xfrm>
          <a:prstGeom prst="rect">
            <a:avLst/>
          </a:prstGeom>
          <a:noFill/>
        </p:spPr>
        <p:txBody>
          <a:bodyPr wrap="square" rtlCol="0">
            <a:spAutoFit/>
          </a:bodyPr>
          <a:lstStyle/>
          <a:p>
            <a:r>
              <a:rPr lang="en-US" sz="5400" dirty="0">
                <a:solidFill>
                  <a:schemeClr val="bg1"/>
                </a:solidFill>
              </a:rPr>
              <a:t>5</a:t>
            </a:r>
          </a:p>
        </p:txBody>
      </p:sp>
      <p:sp>
        <p:nvSpPr>
          <p:cNvPr id="32" name="Rectangle 2"/>
          <p:cNvSpPr txBox="1">
            <a:spLocks noChangeArrowheads="1"/>
          </p:cNvSpPr>
          <p:nvPr/>
        </p:nvSpPr>
        <p:spPr bwMode="auto">
          <a:xfrm>
            <a:off x="1676400" y="406400"/>
            <a:ext cx="5105400" cy="812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a:r>
              <a:rPr lang="en-US" sz="2800" b="1" dirty="0" smtClean="0">
                <a:solidFill>
                  <a:schemeClr val="bg1"/>
                </a:solidFill>
                <a:cs typeface="Calibri" pitchFamily="34" charset="0"/>
              </a:rPr>
              <a:t>Select Firm and Team Clients</a:t>
            </a:r>
            <a:endPar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Calibri" pitchFamily="34" charset="0"/>
            </a:endParaRPr>
          </a:p>
        </p:txBody>
      </p:sp>
      <p:grpSp>
        <p:nvGrpSpPr>
          <p:cNvPr id="2" name="Group 61"/>
          <p:cNvGrpSpPr/>
          <p:nvPr/>
        </p:nvGrpSpPr>
        <p:grpSpPr>
          <a:xfrm>
            <a:off x="0" y="1420812"/>
            <a:ext cx="6705600" cy="7037388"/>
            <a:chOff x="152400" y="1431193"/>
            <a:chExt cx="6705600" cy="7037388"/>
          </a:xfrm>
        </p:grpSpPr>
        <p:pic>
          <p:nvPicPr>
            <p:cNvPr id="35" name="Picture 34" descr="comingsoon.jpg"/>
            <p:cNvPicPr>
              <a:picLocks noChangeAspect="1"/>
            </p:cNvPicPr>
            <p:nvPr/>
          </p:nvPicPr>
          <p:blipFill>
            <a:blip r:embed="rId2" cstate="email"/>
            <a:srcRect/>
            <a:stretch>
              <a:fillRect/>
            </a:stretch>
          </p:blipFill>
          <p:spPr>
            <a:xfrm>
              <a:off x="3581400" y="5191981"/>
              <a:ext cx="1043783" cy="924781"/>
            </a:xfrm>
            <a:prstGeom prst="rect">
              <a:avLst/>
            </a:prstGeom>
          </p:spPr>
        </p:pic>
        <p:pic>
          <p:nvPicPr>
            <p:cNvPr id="36" name="Picture 30"/>
            <p:cNvPicPr>
              <a:picLocks noChangeAspect="1" noChangeArrowheads="1"/>
            </p:cNvPicPr>
            <p:nvPr/>
          </p:nvPicPr>
          <p:blipFill>
            <a:blip r:embed="rId3" cstate="print"/>
            <a:srcRect/>
            <a:stretch>
              <a:fillRect/>
            </a:stretch>
          </p:blipFill>
          <p:spPr bwMode="auto">
            <a:xfrm>
              <a:off x="304800" y="2372581"/>
              <a:ext cx="1422400" cy="762000"/>
            </a:xfrm>
            <a:prstGeom prst="rect">
              <a:avLst/>
            </a:prstGeom>
            <a:noFill/>
            <a:ln w="9525">
              <a:noFill/>
              <a:miter lim="800000"/>
              <a:headEnd/>
              <a:tailEnd/>
            </a:ln>
          </p:spPr>
        </p:pic>
        <p:pic>
          <p:nvPicPr>
            <p:cNvPr id="37" name="Picture 29"/>
            <p:cNvPicPr>
              <a:picLocks noChangeAspect="1" noChangeArrowheads="1"/>
            </p:cNvPicPr>
            <p:nvPr/>
          </p:nvPicPr>
          <p:blipFill>
            <a:blip r:embed="rId4" cstate="print"/>
            <a:srcRect/>
            <a:stretch>
              <a:fillRect/>
            </a:stretch>
          </p:blipFill>
          <p:spPr bwMode="auto">
            <a:xfrm>
              <a:off x="304800" y="1686781"/>
              <a:ext cx="1429097" cy="609600"/>
            </a:xfrm>
            <a:prstGeom prst="rect">
              <a:avLst/>
            </a:prstGeom>
            <a:noFill/>
            <a:ln w="9525">
              <a:noFill/>
              <a:miter lim="800000"/>
              <a:headEnd/>
              <a:tailEnd/>
            </a:ln>
          </p:spPr>
        </p:pic>
        <p:pic>
          <p:nvPicPr>
            <p:cNvPr id="38" name="il_fi" descr="http://www.topnews.in/files/Zee-Network.jpg"/>
            <p:cNvPicPr>
              <a:picLocks noChangeAspect="1" noChangeArrowheads="1"/>
            </p:cNvPicPr>
            <p:nvPr/>
          </p:nvPicPr>
          <p:blipFill>
            <a:blip r:embed="rId5" cstate="email"/>
            <a:srcRect/>
            <a:stretch>
              <a:fillRect/>
            </a:stretch>
          </p:blipFill>
          <p:spPr bwMode="auto">
            <a:xfrm>
              <a:off x="3352800" y="1431193"/>
              <a:ext cx="1060450" cy="1017588"/>
            </a:xfrm>
            <a:prstGeom prst="rect">
              <a:avLst/>
            </a:prstGeom>
            <a:noFill/>
            <a:ln w="9525">
              <a:noFill/>
              <a:miter lim="800000"/>
              <a:headEnd/>
              <a:tailEnd/>
            </a:ln>
          </p:spPr>
        </p:pic>
        <p:pic>
          <p:nvPicPr>
            <p:cNvPr id="39" name="Picture 5" descr="C:\Users\Sumchit\Pictures\hdfc_logo.bmp"/>
            <p:cNvPicPr>
              <a:picLocks noChangeAspect="1" noChangeArrowheads="1"/>
            </p:cNvPicPr>
            <p:nvPr/>
          </p:nvPicPr>
          <p:blipFill>
            <a:blip r:embed="rId6" cstate="print"/>
            <a:srcRect r="44509" b="-3226"/>
            <a:stretch>
              <a:fillRect/>
            </a:stretch>
          </p:blipFill>
          <p:spPr bwMode="auto">
            <a:xfrm>
              <a:off x="5181600" y="1981200"/>
              <a:ext cx="1447800" cy="664026"/>
            </a:xfrm>
            <a:prstGeom prst="rect">
              <a:avLst/>
            </a:prstGeom>
            <a:noFill/>
          </p:spPr>
        </p:pic>
        <p:pic>
          <p:nvPicPr>
            <p:cNvPr id="40" name="Picture 45"/>
            <p:cNvPicPr>
              <a:picLocks noChangeAspect="1" noChangeArrowheads="1"/>
            </p:cNvPicPr>
            <p:nvPr/>
          </p:nvPicPr>
          <p:blipFill>
            <a:blip r:embed="rId7" cstate="print"/>
            <a:srcRect/>
            <a:stretch>
              <a:fillRect/>
            </a:stretch>
          </p:blipFill>
          <p:spPr bwMode="auto">
            <a:xfrm>
              <a:off x="228600" y="3286981"/>
              <a:ext cx="1453795" cy="772884"/>
            </a:xfrm>
            <a:prstGeom prst="rect">
              <a:avLst/>
            </a:prstGeom>
            <a:noFill/>
            <a:ln w="9525">
              <a:noFill/>
              <a:miter lim="800000"/>
              <a:headEnd/>
              <a:tailEnd/>
            </a:ln>
          </p:spPr>
        </p:pic>
        <p:pic>
          <p:nvPicPr>
            <p:cNvPr id="41" name="Picture 40" descr="191197-5de4ab14b232bc4ba978a57b77351842-thumb_jpg.jpg"/>
            <p:cNvPicPr>
              <a:picLocks noChangeAspect="1"/>
            </p:cNvPicPr>
            <p:nvPr/>
          </p:nvPicPr>
          <p:blipFill>
            <a:blip r:embed="rId8" cstate="print"/>
            <a:srcRect/>
            <a:stretch>
              <a:fillRect/>
            </a:stretch>
          </p:blipFill>
          <p:spPr>
            <a:xfrm>
              <a:off x="1981200" y="3286981"/>
              <a:ext cx="1354667" cy="838200"/>
            </a:xfrm>
            <a:prstGeom prst="rect">
              <a:avLst/>
            </a:prstGeom>
          </p:spPr>
        </p:pic>
        <p:pic>
          <p:nvPicPr>
            <p:cNvPr id="42" name="il_fi" descr="http://seeklogo.com/images/E/Essel_Propack-logo-B2B768F71E-seeklogo.com.gif"/>
            <p:cNvPicPr>
              <a:picLocks noChangeAspect="1" noChangeArrowheads="1"/>
            </p:cNvPicPr>
            <p:nvPr/>
          </p:nvPicPr>
          <p:blipFill>
            <a:blip r:embed="rId9" cstate="print"/>
            <a:srcRect t="16327" b="18367"/>
            <a:stretch>
              <a:fillRect/>
            </a:stretch>
          </p:blipFill>
          <p:spPr bwMode="auto">
            <a:xfrm>
              <a:off x="3657600" y="2971800"/>
              <a:ext cx="1487685" cy="838200"/>
            </a:xfrm>
            <a:prstGeom prst="rect">
              <a:avLst/>
            </a:prstGeom>
            <a:noFill/>
            <a:ln w="9525">
              <a:noFill/>
              <a:miter lim="800000"/>
              <a:headEnd/>
              <a:tailEnd/>
            </a:ln>
          </p:spPr>
        </p:pic>
        <p:pic>
          <p:nvPicPr>
            <p:cNvPr id="44" name="Picture 6"/>
            <p:cNvPicPr>
              <a:picLocks noChangeAspect="1" noChangeArrowheads="1"/>
            </p:cNvPicPr>
            <p:nvPr/>
          </p:nvPicPr>
          <p:blipFill>
            <a:blip r:embed="rId10" cstate="print"/>
            <a:srcRect/>
            <a:stretch>
              <a:fillRect/>
            </a:stretch>
          </p:blipFill>
          <p:spPr bwMode="auto">
            <a:xfrm>
              <a:off x="228600" y="5562600"/>
              <a:ext cx="1371600" cy="1293793"/>
            </a:xfrm>
            <a:prstGeom prst="rect">
              <a:avLst/>
            </a:prstGeom>
            <a:noFill/>
            <a:ln w="9525">
              <a:noFill/>
              <a:miter lim="800000"/>
              <a:headEnd/>
              <a:tailEnd/>
            </a:ln>
            <a:effectLst/>
          </p:spPr>
        </p:pic>
        <p:pic>
          <p:nvPicPr>
            <p:cNvPr id="45" name="Picture 3"/>
            <p:cNvPicPr>
              <a:picLocks noChangeAspect="1" noChangeArrowheads="1"/>
            </p:cNvPicPr>
            <p:nvPr/>
          </p:nvPicPr>
          <p:blipFill>
            <a:blip r:embed="rId11" cstate="print"/>
            <a:srcRect/>
            <a:stretch>
              <a:fillRect/>
            </a:stretch>
          </p:blipFill>
          <p:spPr bwMode="auto">
            <a:xfrm>
              <a:off x="304800" y="4865942"/>
              <a:ext cx="1066800" cy="696658"/>
            </a:xfrm>
            <a:prstGeom prst="rect">
              <a:avLst/>
            </a:prstGeom>
            <a:noFill/>
            <a:ln w="9525">
              <a:noFill/>
              <a:miter lim="800000"/>
              <a:headEnd/>
              <a:tailEnd/>
            </a:ln>
            <a:effectLst/>
          </p:spPr>
        </p:pic>
        <p:pic>
          <p:nvPicPr>
            <p:cNvPr id="46" name="Picture 35"/>
            <p:cNvPicPr>
              <a:picLocks noChangeAspect="1" noChangeArrowheads="1"/>
            </p:cNvPicPr>
            <p:nvPr/>
          </p:nvPicPr>
          <p:blipFill>
            <a:blip r:embed="rId12" cstate="print"/>
            <a:srcRect/>
            <a:stretch>
              <a:fillRect/>
            </a:stretch>
          </p:blipFill>
          <p:spPr bwMode="auto">
            <a:xfrm>
              <a:off x="2209800" y="4876800"/>
              <a:ext cx="899531" cy="924781"/>
            </a:xfrm>
            <a:prstGeom prst="rect">
              <a:avLst/>
            </a:prstGeom>
            <a:noFill/>
            <a:ln w="9525">
              <a:noFill/>
              <a:miter lim="800000"/>
              <a:headEnd/>
              <a:tailEnd/>
            </a:ln>
          </p:spPr>
        </p:pic>
        <p:pic>
          <p:nvPicPr>
            <p:cNvPr id="47" name="Picture 1" descr="cid:image002.jpg@01CB7B66.A4627E30"/>
            <p:cNvPicPr>
              <a:picLocks noChangeAspect="1" noChangeArrowheads="1"/>
            </p:cNvPicPr>
            <p:nvPr/>
          </p:nvPicPr>
          <p:blipFill>
            <a:blip r:embed="rId13" cstate="email"/>
            <a:srcRect/>
            <a:stretch>
              <a:fillRect/>
            </a:stretch>
          </p:blipFill>
          <p:spPr bwMode="auto">
            <a:xfrm>
              <a:off x="6096000" y="5181600"/>
              <a:ext cx="685800" cy="772381"/>
            </a:xfrm>
            <a:prstGeom prst="rect">
              <a:avLst/>
            </a:prstGeom>
            <a:noFill/>
            <a:ln w="9525">
              <a:noFill/>
              <a:miter lim="800000"/>
              <a:headEnd/>
              <a:tailEnd/>
            </a:ln>
          </p:spPr>
        </p:pic>
        <p:pic>
          <p:nvPicPr>
            <p:cNvPr id="48" name="Picture 1"/>
            <p:cNvPicPr>
              <a:picLocks noChangeAspect="1" noChangeArrowheads="1"/>
            </p:cNvPicPr>
            <p:nvPr/>
          </p:nvPicPr>
          <p:blipFill>
            <a:blip r:embed="rId14" cstate="email"/>
            <a:srcRect/>
            <a:stretch>
              <a:fillRect/>
            </a:stretch>
          </p:blipFill>
          <p:spPr bwMode="auto">
            <a:xfrm>
              <a:off x="228600" y="6833235"/>
              <a:ext cx="1143000" cy="786765"/>
            </a:xfrm>
            <a:prstGeom prst="rect">
              <a:avLst/>
            </a:prstGeom>
            <a:noFill/>
            <a:ln w="9525">
              <a:noFill/>
              <a:miter lim="800000"/>
              <a:headEnd/>
              <a:tailEnd/>
            </a:ln>
          </p:spPr>
        </p:pic>
        <p:pic>
          <p:nvPicPr>
            <p:cNvPr id="49" name="Picture 2" descr="http://print24.com/blog/wp-content/uploads/2011/01/deutsche_bank_logo.jpg"/>
            <p:cNvPicPr>
              <a:picLocks noChangeAspect="1" noChangeArrowheads="1"/>
            </p:cNvPicPr>
            <p:nvPr/>
          </p:nvPicPr>
          <p:blipFill>
            <a:blip r:embed="rId15" cstate="email"/>
            <a:srcRect/>
            <a:stretch>
              <a:fillRect/>
            </a:stretch>
          </p:blipFill>
          <p:spPr bwMode="auto">
            <a:xfrm>
              <a:off x="1295400" y="6400800"/>
              <a:ext cx="2362200" cy="567393"/>
            </a:xfrm>
            <a:prstGeom prst="rect">
              <a:avLst/>
            </a:prstGeom>
            <a:noFill/>
          </p:spPr>
        </p:pic>
        <p:pic>
          <p:nvPicPr>
            <p:cNvPr id="51" name="Picture 50" descr="manjeera_logo.jpg"/>
            <p:cNvPicPr>
              <a:picLocks noChangeAspect="1"/>
            </p:cNvPicPr>
            <p:nvPr/>
          </p:nvPicPr>
          <p:blipFill>
            <a:blip r:embed="rId16" cstate="email"/>
            <a:stretch>
              <a:fillRect/>
            </a:stretch>
          </p:blipFill>
          <p:spPr>
            <a:xfrm>
              <a:off x="5556138" y="2677381"/>
              <a:ext cx="1073262" cy="924781"/>
            </a:xfrm>
            <a:prstGeom prst="rect">
              <a:avLst/>
            </a:prstGeom>
          </p:spPr>
        </p:pic>
        <p:pic>
          <p:nvPicPr>
            <p:cNvPr id="53" name="Picture 52" descr="logo.png"/>
            <p:cNvPicPr>
              <a:picLocks noChangeAspect="1"/>
            </p:cNvPicPr>
            <p:nvPr/>
          </p:nvPicPr>
          <p:blipFill>
            <a:blip r:embed="rId17" cstate="print"/>
            <a:stretch>
              <a:fillRect/>
            </a:stretch>
          </p:blipFill>
          <p:spPr>
            <a:xfrm>
              <a:off x="152400" y="7924800"/>
              <a:ext cx="2286000" cy="423755"/>
            </a:xfrm>
            <a:prstGeom prst="rect">
              <a:avLst/>
            </a:prstGeom>
          </p:spPr>
        </p:pic>
        <p:pic>
          <p:nvPicPr>
            <p:cNvPr id="55" name="Picture 75"/>
            <p:cNvPicPr>
              <a:picLocks noChangeAspect="1" noChangeArrowheads="1"/>
            </p:cNvPicPr>
            <p:nvPr/>
          </p:nvPicPr>
          <p:blipFill>
            <a:blip r:embed="rId18" cstate="print"/>
            <a:srcRect/>
            <a:stretch>
              <a:fillRect/>
            </a:stretch>
          </p:blipFill>
          <p:spPr bwMode="auto">
            <a:xfrm>
              <a:off x="2590800" y="7714344"/>
              <a:ext cx="990600" cy="754237"/>
            </a:xfrm>
            <a:prstGeom prst="rect">
              <a:avLst/>
            </a:prstGeom>
            <a:noFill/>
            <a:ln w="9525">
              <a:noFill/>
              <a:miter lim="800000"/>
              <a:headEnd/>
              <a:tailEnd/>
            </a:ln>
          </p:spPr>
        </p:pic>
        <p:pic>
          <p:nvPicPr>
            <p:cNvPr id="56" name="il_fi" descr="http://dreambroadcastproductions.com/yahoo_site_admin/assets/images/Welspun_Logo.9000424_std.jpg"/>
            <p:cNvPicPr>
              <a:picLocks noChangeAspect="1" noChangeArrowheads="1"/>
            </p:cNvPicPr>
            <p:nvPr/>
          </p:nvPicPr>
          <p:blipFill>
            <a:blip r:embed="rId19" cstate="email"/>
            <a:srcRect/>
            <a:stretch>
              <a:fillRect/>
            </a:stretch>
          </p:blipFill>
          <p:spPr bwMode="auto">
            <a:xfrm>
              <a:off x="3810000" y="7753956"/>
              <a:ext cx="1066800" cy="704244"/>
            </a:xfrm>
            <a:prstGeom prst="rect">
              <a:avLst/>
            </a:prstGeom>
            <a:noFill/>
            <a:ln w="9525">
              <a:noFill/>
              <a:miter lim="800000"/>
              <a:headEnd/>
              <a:tailEnd/>
            </a:ln>
          </p:spPr>
        </p:pic>
        <p:pic>
          <p:nvPicPr>
            <p:cNvPr id="57" name="Picture 56" descr="C:\Users\admin\Desktop\logos\logo_kalp.jpg"/>
            <p:cNvPicPr/>
            <p:nvPr/>
          </p:nvPicPr>
          <p:blipFill>
            <a:blip r:embed="rId20" cstate="print"/>
            <a:srcRect/>
            <a:stretch>
              <a:fillRect/>
            </a:stretch>
          </p:blipFill>
          <p:spPr bwMode="auto">
            <a:xfrm>
              <a:off x="4944110" y="7696200"/>
              <a:ext cx="1913890" cy="749736"/>
            </a:xfrm>
            <a:prstGeom prst="rect">
              <a:avLst/>
            </a:prstGeom>
            <a:noFill/>
            <a:ln w="9525">
              <a:noFill/>
              <a:miter lim="800000"/>
              <a:headEnd/>
              <a:tailEnd/>
            </a:ln>
          </p:spPr>
        </p:pic>
        <p:pic>
          <p:nvPicPr>
            <p:cNvPr id="58" name="Picture 57" descr="C:\Users\admin\Desktop\logos\EsselGroup.gif"/>
            <p:cNvPicPr/>
            <p:nvPr/>
          </p:nvPicPr>
          <p:blipFill>
            <a:blip r:embed="rId21" cstate="print"/>
            <a:srcRect/>
            <a:stretch>
              <a:fillRect/>
            </a:stretch>
          </p:blipFill>
          <p:spPr bwMode="auto">
            <a:xfrm>
              <a:off x="3733800" y="3944256"/>
              <a:ext cx="812802" cy="809172"/>
            </a:xfrm>
            <a:prstGeom prst="rect">
              <a:avLst/>
            </a:prstGeom>
            <a:noFill/>
            <a:ln w="9525">
              <a:noFill/>
              <a:miter lim="800000"/>
              <a:headEnd/>
              <a:tailEnd/>
            </a:ln>
          </p:spPr>
        </p:pic>
      </p:grpSp>
      <p:pic>
        <p:nvPicPr>
          <p:cNvPr id="59" name="Picture 2"/>
          <p:cNvPicPr>
            <a:picLocks noChangeAspect="1" noChangeArrowheads="1"/>
          </p:cNvPicPr>
          <p:nvPr/>
        </p:nvPicPr>
        <p:blipFill>
          <a:blip r:embed="rId22" cstate="email"/>
          <a:srcRect/>
          <a:stretch>
            <a:fillRect/>
          </a:stretch>
        </p:blipFill>
        <p:spPr bwMode="auto">
          <a:xfrm>
            <a:off x="4724400" y="7152419"/>
            <a:ext cx="1981200" cy="609600"/>
          </a:xfrm>
          <a:prstGeom prst="rect">
            <a:avLst/>
          </a:prstGeom>
          <a:noFill/>
          <a:ln w="9525">
            <a:noFill/>
            <a:miter lim="800000"/>
            <a:headEnd/>
            <a:tailEnd/>
          </a:ln>
          <a:effectLst/>
        </p:spPr>
      </p:pic>
      <p:sp>
        <p:nvSpPr>
          <p:cNvPr id="33" name="Slide Number Placeholder 32"/>
          <p:cNvSpPr>
            <a:spLocks noGrp="1"/>
          </p:cNvSpPr>
          <p:nvPr>
            <p:ph type="sldNum" sz="quarter" idx="10"/>
          </p:nvPr>
        </p:nvSpPr>
        <p:spPr>
          <a:xfrm>
            <a:off x="0" y="8703732"/>
            <a:ext cx="381000" cy="440267"/>
          </a:xfrm>
        </p:spPr>
        <p:txBody>
          <a:bodyPr/>
          <a:lstStyle/>
          <a:p>
            <a:pPr>
              <a:defRPr/>
            </a:pPr>
            <a:fld id="{7D489309-B5F8-4516-9FAA-1B16561F1808}" type="slidenum">
              <a:rPr lang="en-US" smtClean="0"/>
              <a:pPr>
                <a:defRPr/>
              </a:pPr>
              <a:t>16</a:t>
            </a:fld>
            <a:endParaRPr lang="en-US" dirty="0"/>
          </a:p>
        </p:txBody>
      </p:sp>
      <p:pic>
        <p:nvPicPr>
          <p:cNvPr id="60" name="Picture 4" descr="C:\Users\MANISH\Downloads\images.jpg"/>
          <p:cNvPicPr>
            <a:picLocks noChangeAspect="1" noChangeArrowheads="1"/>
          </p:cNvPicPr>
          <p:nvPr/>
        </p:nvPicPr>
        <p:blipFill>
          <a:blip r:embed="rId23" cstate="email">
            <a:extLst>
              <a:ext uri="{28A0092B-C50C-407E-A947-70E740481C1C}">
                <a14:useLocalDpi xmlns:a14="http://schemas.microsoft.com/office/drawing/2010/main" val="0"/>
              </a:ext>
            </a:extLst>
          </a:blip>
          <a:srcRect/>
          <a:stretch>
            <a:fillRect/>
          </a:stretch>
        </p:blipFill>
        <p:spPr bwMode="auto">
          <a:xfrm>
            <a:off x="1828800" y="1524000"/>
            <a:ext cx="12192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MSL_NEW_LOGO"/>
          <p:cNvPicPr>
            <a:picLocks noChangeAspect="1" noChangeArrowheads="1"/>
          </p:cNvPicPr>
          <p:nvPr/>
        </p:nvPicPr>
        <p:blipFill>
          <a:blip r:embed="rId24" cstate="email">
            <a:extLst>
              <a:ext uri="{28A0092B-C50C-407E-A947-70E740481C1C}">
                <a14:useLocalDpi xmlns:a14="http://schemas.microsoft.com/office/drawing/2010/main" val="0"/>
              </a:ext>
            </a:extLst>
          </a:blip>
          <a:srcRect/>
          <a:stretch>
            <a:fillRect/>
          </a:stretch>
        </p:blipFill>
        <p:spPr bwMode="auto">
          <a:xfrm>
            <a:off x="4648200" y="4343400"/>
            <a:ext cx="2057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17"/>
          <p:cNvPicPr>
            <a:picLocks noChangeAspect="1" noChangeArrowheads="1"/>
          </p:cNvPicPr>
          <p:nvPr/>
        </p:nvPicPr>
        <p:blipFill>
          <a:blip r:embed="rId25" cstate="email">
            <a:extLst>
              <a:ext uri="{28A0092B-C50C-407E-A947-70E740481C1C}">
                <a14:useLocalDpi xmlns:a14="http://schemas.microsoft.com/office/drawing/2010/main" val="0"/>
              </a:ext>
            </a:extLst>
          </a:blip>
          <a:srcRect/>
          <a:stretch>
            <a:fillRect/>
          </a:stretch>
        </p:blipFill>
        <p:spPr bwMode="auto">
          <a:xfrm>
            <a:off x="1676400" y="2504219"/>
            <a:ext cx="1828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 descr="C:\Users\MANISH\Downloads\download.jpg"/>
          <p:cNvPicPr>
            <a:picLocks noChangeAspect="1" noChangeArrowheads="1"/>
          </p:cNvPicPr>
          <p:nvPr/>
        </p:nvPicPr>
        <p:blipFill>
          <a:blip r:embed="rId26" cstate="email">
            <a:extLst>
              <a:ext uri="{28A0092B-C50C-407E-A947-70E740481C1C}">
                <a14:useLocalDpi xmlns:a14="http://schemas.microsoft.com/office/drawing/2010/main" val="0"/>
              </a:ext>
            </a:extLst>
          </a:blip>
          <a:srcRect/>
          <a:stretch>
            <a:fillRect/>
          </a:stretch>
        </p:blipFill>
        <p:spPr bwMode="auto">
          <a:xfrm>
            <a:off x="5562600" y="6161819"/>
            <a:ext cx="1219200" cy="98107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3" descr="C:\Users\MANISH\Downloads\jindal-star.jpg"/>
          <p:cNvPicPr>
            <a:picLocks noChangeAspect="1" noChangeArrowheads="1"/>
          </p:cNvPicPr>
          <p:nvPr/>
        </p:nvPicPr>
        <p:blipFill>
          <a:blip r:embed="rId27" cstate="email">
            <a:extLst>
              <a:ext uri="{28A0092B-C50C-407E-A947-70E740481C1C}">
                <a14:useLocalDpi xmlns:a14="http://schemas.microsoft.com/office/drawing/2010/main" val="0"/>
              </a:ext>
            </a:extLst>
          </a:blip>
          <a:srcRect/>
          <a:stretch>
            <a:fillRect/>
          </a:stretch>
        </p:blipFill>
        <p:spPr bwMode="auto">
          <a:xfrm>
            <a:off x="152400" y="4256819"/>
            <a:ext cx="1371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logo"/>
          <p:cNvPicPr>
            <a:picLocks noChangeAspect="1" noChangeArrowheads="1"/>
          </p:cNvPicPr>
          <p:nvPr/>
        </p:nvPicPr>
        <p:blipFill>
          <a:blip r:embed="rId28" cstate="email">
            <a:extLst>
              <a:ext uri="{28A0092B-C50C-407E-A947-70E740481C1C}">
                <a14:useLocalDpi xmlns:a14="http://schemas.microsoft.com/office/drawing/2010/main" val="0"/>
              </a:ext>
            </a:extLst>
          </a:blip>
          <a:srcRect/>
          <a:stretch>
            <a:fillRect/>
          </a:stretch>
        </p:blipFill>
        <p:spPr bwMode="auto">
          <a:xfrm>
            <a:off x="1524000" y="5878512"/>
            <a:ext cx="12954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2" descr="Mighty_logo"/>
          <p:cNvPicPr>
            <a:picLocks noChangeAspect="1" noChangeArrowheads="1"/>
          </p:cNvPicPr>
          <p:nvPr/>
        </p:nvPicPr>
        <p:blipFill>
          <a:blip r:embed="rId29" cstate="email">
            <a:extLst>
              <a:ext uri="{28A0092B-C50C-407E-A947-70E740481C1C}">
                <a14:useLocalDpi xmlns:a14="http://schemas.microsoft.com/office/drawing/2010/main" val="0"/>
              </a:ext>
            </a:extLst>
          </a:blip>
          <a:srcRect/>
          <a:stretch>
            <a:fillRect/>
          </a:stretch>
        </p:blipFill>
        <p:spPr bwMode="auto">
          <a:xfrm>
            <a:off x="3505200" y="6161819"/>
            <a:ext cx="1447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3" descr="ekta_logo_main"/>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447800" y="7152419"/>
            <a:ext cx="1291934"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 descr="C:\Users\MANISH\Downloads\Biogenomics-logo-midsize.gif"/>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895600" y="7152419"/>
            <a:ext cx="1676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 descr="download"/>
          <p:cNvPicPr>
            <a:picLocks noChangeAspect="1" noChangeArrowheads="1"/>
          </p:cNvPicPr>
          <p:nvPr/>
        </p:nvPicPr>
        <p:blipFill>
          <a:blip r:embed="rId32" cstate="email">
            <a:extLst>
              <a:ext uri="{28A0092B-C50C-407E-A947-70E740481C1C}">
                <a14:useLocalDpi xmlns:a14="http://schemas.microsoft.com/office/drawing/2010/main" val="0"/>
              </a:ext>
            </a:extLst>
          </a:blip>
          <a:srcRect/>
          <a:stretch>
            <a:fillRect/>
          </a:stretch>
        </p:blipFill>
        <p:spPr bwMode="auto">
          <a:xfrm>
            <a:off x="4495800" y="5933219"/>
            <a:ext cx="1295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Picture 2" descr="http://jindal.com/msl/images/maharashtra-seamless-ltd.png"/>
          <p:cNvPicPr>
            <a:picLocks noChangeAspect="1" noChangeArrowheads="1"/>
          </p:cNvPicPr>
          <p:nvPr/>
        </p:nvPicPr>
        <p:blipFill>
          <a:blip r:embed="rId33" cstate="email"/>
          <a:srcRect/>
          <a:stretch>
            <a:fillRect/>
          </a:stretch>
        </p:blipFill>
        <p:spPr bwMode="auto">
          <a:xfrm>
            <a:off x="4495800" y="1381124"/>
            <a:ext cx="1828800" cy="523876"/>
          </a:xfrm>
          <a:prstGeom prst="rect">
            <a:avLst/>
          </a:prstGeom>
          <a:noFill/>
        </p:spPr>
      </p:pic>
      <p:pic>
        <p:nvPicPr>
          <p:cNvPr id="46084" name="Picture 4" descr="C:\Users\admin\Desktop\images.jpg"/>
          <p:cNvPicPr>
            <a:picLocks noChangeAspect="1" noChangeArrowheads="1"/>
          </p:cNvPicPr>
          <p:nvPr/>
        </p:nvPicPr>
        <p:blipFill>
          <a:blip r:embed="rId34" cstate="email"/>
          <a:srcRect/>
          <a:stretch>
            <a:fillRect/>
          </a:stretch>
        </p:blipFill>
        <p:spPr bwMode="auto">
          <a:xfrm>
            <a:off x="1752600" y="4267200"/>
            <a:ext cx="1685925" cy="304800"/>
          </a:xfrm>
          <a:prstGeom prst="rect">
            <a:avLst/>
          </a:prstGeom>
          <a:noFill/>
        </p:spPr>
      </p:pic>
      <p:pic>
        <p:nvPicPr>
          <p:cNvPr id="46085" name="Picture 5" descr="C:\Users\admin\Desktop\images (3).jpg"/>
          <p:cNvPicPr>
            <a:picLocks noChangeAspect="1" noChangeArrowheads="1"/>
          </p:cNvPicPr>
          <p:nvPr/>
        </p:nvPicPr>
        <p:blipFill>
          <a:blip r:embed="rId35" cstate="email"/>
          <a:srcRect/>
          <a:stretch>
            <a:fillRect/>
          </a:stretch>
        </p:blipFill>
        <p:spPr bwMode="auto">
          <a:xfrm>
            <a:off x="4724400" y="6705600"/>
            <a:ext cx="990600" cy="457200"/>
          </a:xfrm>
          <a:prstGeom prst="rect">
            <a:avLst/>
          </a:prstGeom>
          <a:noFill/>
        </p:spPr>
      </p:pic>
      <p:pic>
        <p:nvPicPr>
          <p:cNvPr id="46086" name="Picture 6" descr="C:\Users\admin\Desktop\images (2).jpg"/>
          <p:cNvPicPr>
            <a:picLocks noChangeAspect="1" noChangeArrowheads="1"/>
          </p:cNvPicPr>
          <p:nvPr/>
        </p:nvPicPr>
        <p:blipFill>
          <a:blip r:embed="rId36" cstate="email"/>
          <a:srcRect/>
          <a:stretch>
            <a:fillRect/>
          </a:stretch>
        </p:blipFill>
        <p:spPr bwMode="auto">
          <a:xfrm rot="20544571">
            <a:off x="3600450" y="2329782"/>
            <a:ext cx="1428750" cy="514350"/>
          </a:xfrm>
          <a:prstGeom prst="rect">
            <a:avLst/>
          </a:prstGeom>
          <a:noFill/>
        </p:spPr>
      </p:pic>
      <p:pic>
        <p:nvPicPr>
          <p:cNvPr id="46087" name="Picture 7" descr="C:\Users\admin\Desktop\images (1).jpg"/>
          <p:cNvPicPr>
            <a:picLocks noChangeAspect="1" noChangeArrowheads="1"/>
          </p:cNvPicPr>
          <p:nvPr/>
        </p:nvPicPr>
        <p:blipFill>
          <a:blip r:embed="rId37" cstate="email"/>
          <a:srcRect/>
          <a:stretch>
            <a:fillRect/>
          </a:stretch>
        </p:blipFill>
        <p:spPr bwMode="auto">
          <a:xfrm>
            <a:off x="1447800" y="4876800"/>
            <a:ext cx="457199" cy="914400"/>
          </a:xfrm>
          <a:prstGeom prst="rect">
            <a:avLst/>
          </a:prstGeom>
          <a:noFill/>
        </p:spPr>
      </p:pic>
      <p:pic>
        <p:nvPicPr>
          <p:cNvPr id="39938" name="Picture 2" descr="C:\Users\admin\Desktop\images (1).jpg"/>
          <p:cNvPicPr>
            <a:picLocks noChangeAspect="1" noChangeArrowheads="1"/>
          </p:cNvPicPr>
          <p:nvPr/>
        </p:nvPicPr>
        <p:blipFill>
          <a:blip r:embed="rId38" cstate="email"/>
          <a:srcRect/>
          <a:stretch>
            <a:fillRect/>
          </a:stretch>
        </p:blipFill>
        <p:spPr bwMode="auto">
          <a:xfrm>
            <a:off x="4419600" y="4876800"/>
            <a:ext cx="1171575" cy="890586"/>
          </a:xfrm>
          <a:prstGeom prst="rect">
            <a:avLst/>
          </a:prstGeom>
          <a:noFill/>
        </p:spPr>
      </p:pic>
      <p:pic>
        <p:nvPicPr>
          <p:cNvPr id="39939" name="Picture 3" descr="C:\Users\admin\Desktop\images.jpg"/>
          <p:cNvPicPr>
            <a:picLocks noChangeAspect="1" noChangeArrowheads="1"/>
          </p:cNvPicPr>
          <p:nvPr/>
        </p:nvPicPr>
        <p:blipFill>
          <a:blip r:embed="rId39" cstate="email"/>
          <a:srcRect/>
          <a:stretch>
            <a:fillRect/>
          </a:stretch>
        </p:blipFill>
        <p:spPr bwMode="auto">
          <a:xfrm>
            <a:off x="685800" y="3352800"/>
            <a:ext cx="1143000" cy="533400"/>
          </a:xfrm>
          <a:prstGeom prst="rect">
            <a:avLst/>
          </a:prstGeom>
          <a:noFill/>
        </p:spPr>
      </p:pic>
      <p:pic>
        <p:nvPicPr>
          <p:cNvPr id="39940" name="Picture 4" descr="C:\Users\admin\Desktop\images (2).jpg"/>
          <p:cNvPicPr>
            <a:picLocks noChangeAspect="1" noChangeArrowheads="1"/>
          </p:cNvPicPr>
          <p:nvPr/>
        </p:nvPicPr>
        <p:blipFill>
          <a:blip r:embed="rId40" cstate="email"/>
          <a:srcRect/>
          <a:stretch>
            <a:fillRect/>
          </a:stretch>
        </p:blipFill>
        <p:spPr bwMode="auto">
          <a:xfrm>
            <a:off x="5909733" y="3657600"/>
            <a:ext cx="795867" cy="609600"/>
          </a:xfrm>
          <a:prstGeom prst="rect">
            <a:avLst/>
          </a:prstGeom>
          <a:noFill/>
        </p:spPr>
      </p:pic>
      <p:pic>
        <p:nvPicPr>
          <p:cNvPr id="39941" name="Picture 5" descr="C:\Users\admin\Desktop\images (3).jpg"/>
          <p:cNvPicPr>
            <a:picLocks noChangeAspect="1" noChangeArrowheads="1"/>
          </p:cNvPicPr>
          <p:nvPr/>
        </p:nvPicPr>
        <p:blipFill>
          <a:blip r:embed="rId41" cstate="email"/>
          <a:srcRect/>
          <a:stretch>
            <a:fillRect/>
          </a:stretch>
        </p:blipFill>
        <p:spPr bwMode="auto">
          <a:xfrm>
            <a:off x="4495800" y="3733800"/>
            <a:ext cx="1295400" cy="457200"/>
          </a:xfrm>
          <a:prstGeom prst="rect">
            <a:avLst/>
          </a:prstGeom>
          <a:noFill/>
        </p:spPr>
      </p:pic>
      <p:pic>
        <p:nvPicPr>
          <p:cNvPr id="39942" name="Picture 6" descr="C:\Users\admin\Desktop\images (4).jpg"/>
          <p:cNvPicPr>
            <a:picLocks noChangeAspect="1" noChangeArrowheads="1"/>
          </p:cNvPicPr>
          <p:nvPr/>
        </p:nvPicPr>
        <p:blipFill>
          <a:blip r:embed="rId42" cstate="email"/>
          <a:srcRect/>
          <a:stretch>
            <a:fillRect/>
          </a:stretch>
        </p:blipFill>
        <p:spPr bwMode="auto">
          <a:xfrm>
            <a:off x="3352800" y="4953000"/>
            <a:ext cx="1143000" cy="23868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txBox="1">
            <a:spLocks noGrp="1"/>
          </p:cNvSpPr>
          <p:nvPr/>
        </p:nvSpPr>
        <p:spPr bwMode="auto">
          <a:xfrm>
            <a:off x="-76200" y="8779933"/>
            <a:ext cx="381000" cy="440267"/>
          </a:xfrm>
          <a:prstGeom prst="rect">
            <a:avLst/>
          </a:prstGeom>
          <a:noFill/>
          <a:ln>
            <a:miter lim="800000"/>
            <a:headEnd/>
            <a:tailEnd/>
          </a:ln>
        </p:spPr>
        <p:txBody>
          <a:bodyPr/>
          <a:lstStyle/>
          <a:p>
            <a:pPr algn="r" eaLnBrk="0" hangingPunct="0">
              <a:defRPr/>
            </a:pPr>
            <a:fld id="{D8862CF0-C293-4EA7-B1E5-02243320E6D8}" type="slidenum">
              <a:rPr lang="en-US" sz="800" b="1">
                <a:latin typeface="+mn-lt"/>
              </a:rPr>
              <a:pPr algn="r" eaLnBrk="0" hangingPunct="0">
                <a:defRPr/>
              </a:pPr>
              <a:t>17</a:t>
            </a:fld>
            <a:endParaRPr lang="en-US" sz="800" b="1" dirty="0">
              <a:latin typeface="+mn-lt"/>
            </a:endParaRPr>
          </a:p>
        </p:txBody>
      </p:sp>
      <p:sp>
        <p:nvSpPr>
          <p:cNvPr id="10243" name="Rectangle 2"/>
          <p:cNvSpPr>
            <a:spLocks noGrp="1" noChangeArrowheads="1"/>
          </p:cNvSpPr>
          <p:nvPr>
            <p:ph type="title" idx="4294967295"/>
          </p:nvPr>
        </p:nvSpPr>
        <p:spPr>
          <a:xfrm>
            <a:off x="342900" y="558800"/>
            <a:ext cx="6515100" cy="812800"/>
          </a:xfrm>
          <a:prstGeom prst="rect">
            <a:avLst/>
          </a:prstGeom>
        </p:spPr>
        <p:txBody>
          <a:bodyPr/>
          <a:lstStyle/>
          <a:p>
            <a:pPr algn="r" eaLnBrk="1" hangingPunct="1"/>
            <a:r>
              <a:rPr lang="en-US" sz="2800" b="1" dirty="0" smtClean="0">
                <a:latin typeface="Calibri" pitchFamily="34" charset="0"/>
                <a:cs typeface="Calibri" pitchFamily="34" charset="0"/>
              </a:rPr>
              <a:t>Illustrative team structure</a:t>
            </a:r>
          </a:p>
        </p:txBody>
      </p:sp>
      <p:sp>
        <p:nvSpPr>
          <p:cNvPr id="13" name="Text Box 16"/>
          <p:cNvSpPr txBox="1">
            <a:spLocks noChangeArrowheads="1"/>
          </p:cNvSpPr>
          <p:nvPr/>
        </p:nvSpPr>
        <p:spPr bwMode="auto">
          <a:xfrm>
            <a:off x="319314" y="1695450"/>
            <a:ext cx="1428750" cy="4430535"/>
          </a:xfrm>
          <a:prstGeom prst="rect">
            <a:avLst/>
          </a:prstGeom>
          <a:solidFill>
            <a:schemeClr val="bg2"/>
          </a:solidFill>
          <a:ln w="9525">
            <a:noFill/>
            <a:miter lim="800000"/>
            <a:headEnd/>
            <a:tailEnd/>
          </a:ln>
          <a:effectLst/>
        </p:spPr>
        <p:txBody>
          <a:bodyPr>
            <a:spAutoFit/>
          </a:bodyPr>
          <a:lstStyle/>
          <a:p>
            <a:pPr>
              <a:spcBef>
                <a:spcPct val="50000"/>
              </a:spcBef>
            </a:pPr>
            <a:r>
              <a:rPr lang="en-US" sz="1400" i="1" dirty="0" smtClean="0">
                <a:solidFill>
                  <a:schemeClr val="bg1"/>
                </a:solidFill>
              </a:rPr>
              <a:t>We propose to use an experienced team of resources in order to bring together Industry expertise, consulting expertise, and GAAP expertise</a:t>
            </a:r>
          </a:p>
          <a:p>
            <a:pPr fontAlgn="auto">
              <a:spcBef>
                <a:spcPts val="0"/>
              </a:spcBef>
              <a:spcAft>
                <a:spcPts val="0"/>
              </a:spcAft>
              <a:defRPr/>
            </a:pPr>
            <a:endParaRPr lang="en-US" sz="1400" kern="0" dirty="0" smtClean="0">
              <a:solidFill>
                <a:schemeClr val="bg1"/>
              </a:solidFill>
              <a:latin typeface="Calibri"/>
            </a:endParaRPr>
          </a:p>
          <a:p>
            <a:pPr fontAlgn="auto">
              <a:spcBef>
                <a:spcPts val="0"/>
              </a:spcBef>
              <a:spcAft>
                <a:spcPts val="0"/>
              </a:spcAft>
              <a:defRPr/>
            </a:pPr>
            <a:r>
              <a:rPr lang="en-US" sz="1400" kern="0" dirty="0" smtClean="0">
                <a:solidFill>
                  <a:schemeClr val="bg1"/>
                </a:solidFill>
                <a:latin typeface="Calibri"/>
              </a:rPr>
              <a:t>The  team will endeavour to remain in constant touch with the client to provide them regular updates</a:t>
            </a:r>
            <a:endParaRPr lang="en-US" sz="1400" kern="0" dirty="0">
              <a:solidFill>
                <a:schemeClr val="bg1"/>
              </a:solidFill>
              <a:latin typeface="Calibri"/>
            </a:endParaRPr>
          </a:p>
        </p:txBody>
      </p:sp>
      <p:pic>
        <p:nvPicPr>
          <p:cNvPr id="14" name="Picture 2"/>
          <p:cNvPicPr>
            <a:picLocks noChangeAspect="1" noChangeArrowheads="1"/>
          </p:cNvPicPr>
          <p:nvPr/>
        </p:nvPicPr>
        <p:blipFill>
          <a:blip r:embed="rId2" cstate="print"/>
          <a:srcRect b="10231"/>
          <a:stretch>
            <a:fillRect/>
          </a:stretch>
        </p:blipFill>
        <p:spPr bwMode="auto">
          <a:xfrm>
            <a:off x="319314" y="6300083"/>
            <a:ext cx="1436916" cy="2005717"/>
          </a:xfrm>
          <a:prstGeom prst="rect">
            <a:avLst/>
          </a:prstGeom>
          <a:noFill/>
          <a:ln w="9525">
            <a:noFill/>
            <a:miter lim="800000"/>
            <a:headEnd/>
            <a:tailEnd/>
          </a:ln>
        </p:spPr>
      </p:pic>
      <p:grpSp>
        <p:nvGrpSpPr>
          <p:cNvPr id="15" name="Group 33"/>
          <p:cNvGrpSpPr/>
          <p:nvPr/>
        </p:nvGrpSpPr>
        <p:grpSpPr>
          <a:xfrm>
            <a:off x="2133600" y="2133600"/>
            <a:ext cx="3981451" cy="4800600"/>
            <a:chOff x="1885949" y="2895600"/>
            <a:chExt cx="3981451" cy="4800600"/>
          </a:xfrm>
        </p:grpSpPr>
        <p:sp>
          <p:nvSpPr>
            <p:cNvPr id="16" name="Rectangle 17"/>
            <p:cNvSpPr>
              <a:spLocks noChangeArrowheads="1"/>
            </p:cNvSpPr>
            <p:nvPr/>
          </p:nvSpPr>
          <p:spPr bwMode="ltGray">
            <a:xfrm>
              <a:off x="1885949" y="6553200"/>
              <a:ext cx="1408793" cy="1143000"/>
            </a:xfrm>
            <a:prstGeom prst="rect">
              <a:avLst/>
            </a:prstGeom>
            <a:solidFill>
              <a:schemeClr val="bg2"/>
            </a:solidFill>
            <a:ln w="9525" algn="ctr">
              <a:noFill/>
              <a:miter lim="800000"/>
              <a:headEnd/>
              <a:tailEnd/>
            </a:ln>
            <a:effectLst/>
          </p:spPr>
          <p:txBody>
            <a:bodyPr anchor="ctr"/>
            <a:lstStyle/>
            <a:p>
              <a:pPr algn="ctr" eaLnBrk="0" fontAlgn="auto" hangingPunct="0">
                <a:spcBef>
                  <a:spcPts val="0"/>
                </a:spcBef>
                <a:spcAft>
                  <a:spcPts val="0"/>
                </a:spcAft>
                <a:defRPr/>
              </a:pPr>
              <a:r>
                <a:rPr lang="en-US" sz="1200" b="1" kern="0" dirty="0" smtClean="0">
                  <a:solidFill>
                    <a:schemeClr val="accent3"/>
                  </a:solidFill>
                </a:rPr>
                <a:t>Client Execution team</a:t>
              </a:r>
              <a:endParaRPr lang="en-US" sz="1200" b="1" kern="0" dirty="0">
                <a:solidFill>
                  <a:schemeClr val="accent3"/>
                </a:solidFill>
                <a:latin typeface="Calibri" pitchFamily="34" charset="0"/>
              </a:endParaRPr>
            </a:p>
          </p:txBody>
        </p:sp>
        <p:sp>
          <p:nvSpPr>
            <p:cNvPr id="17" name="Rectangle 18"/>
            <p:cNvSpPr>
              <a:spLocks noChangeArrowheads="1"/>
            </p:cNvSpPr>
            <p:nvPr/>
          </p:nvSpPr>
          <p:spPr bwMode="ltGray">
            <a:xfrm>
              <a:off x="4299858" y="2895600"/>
              <a:ext cx="1524000" cy="1024165"/>
            </a:xfrm>
            <a:prstGeom prst="rect">
              <a:avLst/>
            </a:prstGeom>
            <a:solidFill>
              <a:schemeClr val="accent3"/>
            </a:solidFill>
            <a:ln w="9525" algn="ctr">
              <a:solidFill>
                <a:schemeClr val="bg2"/>
              </a:solidFill>
              <a:miter lim="800000"/>
              <a:headEnd/>
              <a:tailEnd/>
            </a:ln>
            <a:effectLst/>
          </p:spPr>
          <p:txBody>
            <a:bodyPr anchor="ctr"/>
            <a:lstStyle/>
            <a:p>
              <a:pPr algn="ctr" eaLnBrk="0" fontAlgn="auto" hangingPunct="0">
                <a:spcBef>
                  <a:spcPts val="0"/>
                </a:spcBef>
                <a:spcAft>
                  <a:spcPts val="0"/>
                </a:spcAft>
                <a:defRPr/>
              </a:pPr>
              <a:r>
                <a:rPr lang="en-US" sz="1200" b="1" kern="0" dirty="0" smtClean="0">
                  <a:solidFill>
                    <a:srgbClr val="FF0000"/>
                  </a:solidFill>
                  <a:latin typeface="Calibri" pitchFamily="34" charset="0"/>
                </a:rPr>
                <a:t>Project Director:</a:t>
              </a:r>
              <a:endParaRPr lang="en-US" sz="1200" b="1" kern="0" dirty="0">
                <a:solidFill>
                  <a:srgbClr val="FF0000"/>
                </a:solidFill>
                <a:latin typeface="Calibri" pitchFamily="34" charset="0"/>
              </a:endParaRPr>
            </a:p>
            <a:p>
              <a:pPr algn="ctr" eaLnBrk="0" fontAlgn="auto" hangingPunct="0">
                <a:spcBef>
                  <a:spcPts val="0"/>
                </a:spcBef>
                <a:spcAft>
                  <a:spcPts val="0"/>
                </a:spcAft>
                <a:defRPr/>
              </a:pPr>
              <a:r>
                <a:rPr lang="en-US" sz="1200" kern="0" dirty="0">
                  <a:solidFill>
                    <a:srgbClr val="FF0000"/>
                  </a:solidFill>
                  <a:latin typeface="Calibri" pitchFamily="34" charset="0"/>
                </a:rPr>
                <a:t>Managing Director, </a:t>
              </a:r>
              <a:r>
                <a:rPr lang="en-US" sz="1200" kern="0" dirty="0" smtClean="0">
                  <a:solidFill>
                    <a:srgbClr val="FF0000"/>
                  </a:solidFill>
                  <a:latin typeface="Calibri" pitchFamily="34" charset="0"/>
                </a:rPr>
                <a:t>Acquisory</a:t>
              </a:r>
              <a:endParaRPr lang="en-US" sz="1200" kern="0" dirty="0">
                <a:solidFill>
                  <a:srgbClr val="FF0000"/>
                </a:solidFill>
                <a:latin typeface="Calibri" pitchFamily="34" charset="0"/>
              </a:endParaRPr>
            </a:p>
          </p:txBody>
        </p:sp>
        <p:sp>
          <p:nvSpPr>
            <p:cNvPr id="18" name="Rectangle 20"/>
            <p:cNvSpPr>
              <a:spLocks noChangeArrowheads="1"/>
            </p:cNvSpPr>
            <p:nvPr/>
          </p:nvSpPr>
          <p:spPr bwMode="ltGray">
            <a:xfrm>
              <a:off x="4269581" y="6553200"/>
              <a:ext cx="1597819" cy="1143000"/>
            </a:xfrm>
            <a:prstGeom prst="rect">
              <a:avLst/>
            </a:prstGeom>
            <a:solidFill>
              <a:schemeClr val="accent3"/>
            </a:solidFill>
            <a:ln w="9525" algn="ctr">
              <a:solidFill>
                <a:schemeClr val="bg2"/>
              </a:solidFill>
              <a:miter lim="800000"/>
              <a:headEnd/>
              <a:tailEnd/>
            </a:ln>
          </p:spPr>
          <p:txBody>
            <a:bodyPr anchor="ctr"/>
            <a:lstStyle/>
            <a:p>
              <a:pPr algn="ctr" eaLnBrk="0" hangingPunct="0"/>
              <a:r>
                <a:rPr lang="en-US" sz="1200" b="1" dirty="0">
                  <a:solidFill>
                    <a:srgbClr val="FF0000"/>
                  </a:solidFill>
                  <a:latin typeface="Calibri" pitchFamily="34" charset="0"/>
                </a:rPr>
                <a:t>Project Execution</a:t>
              </a:r>
            </a:p>
            <a:p>
              <a:pPr algn="ctr" eaLnBrk="0" hangingPunct="0"/>
              <a:r>
                <a:rPr lang="en-US" sz="1200" dirty="0" smtClean="0">
                  <a:solidFill>
                    <a:srgbClr val="FF0000"/>
                  </a:solidFill>
                  <a:latin typeface="Calibri" pitchFamily="34" charset="0"/>
                </a:rPr>
                <a:t>Acquisory </a:t>
              </a:r>
              <a:r>
                <a:rPr lang="en-US" sz="1200" dirty="0">
                  <a:solidFill>
                    <a:srgbClr val="FF0000"/>
                  </a:solidFill>
                  <a:latin typeface="Calibri" pitchFamily="34" charset="0"/>
                </a:rPr>
                <a:t>experienced </a:t>
              </a:r>
              <a:r>
                <a:rPr lang="en-US" sz="1200" dirty="0" smtClean="0">
                  <a:solidFill>
                    <a:srgbClr val="FF0000"/>
                  </a:solidFill>
                  <a:latin typeface="Calibri" pitchFamily="34" charset="0"/>
                </a:rPr>
                <a:t>resources</a:t>
              </a:r>
              <a:endParaRPr lang="en-US" sz="1200" dirty="0">
                <a:solidFill>
                  <a:srgbClr val="FF0000"/>
                </a:solidFill>
                <a:latin typeface="Calibri" pitchFamily="34" charset="0"/>
              </a:endParaRPr>
            </a:p>
          </p:txBody>
        </p:sp>
        <p:sp>
          <p:nvSpPr>
            <p:cNvPr id="19" name="AutoShape 28"/>
            <p:cNvSpPr>
              <a:spLocks noChangeArrowheads="1"/>
            </p:cNvSpPr>
            <p:nvPr/>
          </p:nvSpPr>
          <p:spPr bwMode="auto">
            <a:xfrm>
              <a:off x="4817269" y="3949700"/>
              <a:ext cx="440531" cy="609600"/>
            </a:xfrm>
            <a:prstGeom prst="upDownArrow">
              <a:avLst>
                <a:gd name="adj1" fmla="val 50000"/>
                <a:gd name="adj2" fmla="val 37895"/>
              </a:avLst>
            </a:prstGeom>
            <a:solidFill>
              <a:srgbClr val="808080"/>
            </a:solidFill>
            <a:ln w="9525" algn="ctr">
              <a:noFill/>
              <a:miter lim="800000"/>
              <a:headEnd/>
              <a:tailEnd/>
            </a:ln>
            <a:effectLst/>
          </p:spPr>
          <p:txBody>
            <a:bodyPr vert="eaVert" wrap="none" anchor="ctr"/>
            <a:lstStyle/>
            <a:p>
              <a:pPr fontAlgn="auto">
                <a:spcBef>
                  <a:spcPts val="0"/>
                </a:spcBef>
                <a:spcAft>
                  <a:spcPts val="0"/>
                </a:spcAft>
                <a:defRPr/>
              </a:pPr>
              <a:endParaRPr lang="en-US" sz="1200" kern="0" dirty="0">
                <a:solidFill>
                  <a:sysClr val="windowText" lastClr="000000"/>
                </a:solidFill>
                <a:latin typeface="Calibri" pitchFamily="34" charset="0"/>
              </a:endParaRPr>
            </a:p>
          </p:txBody>
        </p:sp>
        <p:sp>
          <p:nvSpPr>
            <p:cNvPr id="20" name="Rectangle 34"/>
            <p:cNvSpPr>
              <a:spLocks noChangeArrowheads="1"/>
            </p:cNvSpPr>
            <p:nvPr/>
          </p:nvSpPr>
          <p:spPr bwMode="ltGray">
            <a:xfrm>
              <a:off x="1885950" y="2971800"/>
              <a:ext cx="1390650" cy="976086"/>
            </a:xfrm>
            <a:prstGeom prst="rect">
              <a:avLst/>
            </a:prstGeom>
            <a:solidFill>
              <a:schemeClr val="bg2"/>
            </a:solidFill>
            <a:ln w="9525" algn="ctr">
              <a:noFill/>
              <a:miter lim="800000"/>
              <a:headEnd/>
              <a:tailEnd/>
            </a:ln>
            <a:effectLst/>
          </p:spPr>
          <p:txBody>
            <a:bodyPr anchor="ctr"/>
            <a:lstStyle/>
            <a:p>
              <a:pPr algn="ctr" eaLnBrk="0" fontAlgn="auto" hangingPunct="0">
                <a:spcBef>
                  <a:spcPts val="0"/>
                </a:spcBef>
                <a:spcAft>
                  <a:spcPts val="0"/>
                </a:spcAft>
                <a:defRPr/>
              </a:pPr>
              <a:r>
                <a:rPr lang="en-US" sz="1200" b="1" kern="0" dirty="0" smtClean="0">
                  <a:solidFill>
                    <a:schemeClr val="accent3"/>
                  </a:solidFill>
                  <a:latin typeface="Calibri" pitchFamily="34" charset="0"/>
                </a:rPr>
                <a:t>Client</a:t>
              </a:r>
              <a:endParaRPr lang="en-US" sz="1200" b="1" kern="0" dirty="0">
                <a:solidFill>
                  <a:schemeClr val="accent3"/>
                </a:solidFill>
                <a:latin typeface="Calibri" pitchFamily="34" charset="0"/>
              </a:endParaRPr>
            </a:p>
          </p:txBody>
        </p:sp>
        <p:sp>
          <p:nvSpPr>
            <p:cNvPr id="21" name="AutoShape 36"/>
            <p:cNvSpPr>
              <a:spLocks noChangeArrowheads="1"/>
            </p:cNvSpPr>
            <p:nvPr/>
          </p:nvSpPr>
          <p:spPr bwMode="auto">
            <a:xfrm rot="16200000">
              <a:off x="3616524" y="6724055"/>
              <a:ext cx="304800" cy="877490"/>
            </a:xfrm>
            <a:prstGeom prst="upDownArrow">
              <a:avLst>
                <a:gd name="adj1" fmla="val 50000"/>
                <a:gd name="adj2" fmla="val 102361"/>
              </a:avLst>
            </a:prstGeom>
            <a:solidFill>
              <a:srgbClr val="808080"/>
            </a:solidFill>
            <a:ln w="9525">
              <a:noFill/>
              <a:miter lim="800000"/>
              <a:headEnd/>
              <a:tailEnd/>
            </a:ln>
            <a:effectLst/>
          </p:spPr>
          <p:txBody>
            <a:bodyPr vert="eaVert" wrap="none" anchor="ctr"/>
            <a:lstStyle/>
            <a:p>
              <a:pPr fontAlgn="auto">
                <a:spcBef>
                  <a:spcPts val="0"/>
                </a:spcBef>
                <a:spcAft>
                  <a:spcPts val="0"/>
                </a:spcAft>
                <a:defRPr/>
              </a:pPr>
              <a:endParaRPr lang="en-US" sz="1200" kern="0" dirty="0">
                <a:solidFill>
                  <a:sysClr val="windowText" lastClr="000000"/>
                </a:solidFill>
                <a:latin typeface="Calibri" pitchFamily="34" charset="0"/>
              </a:endParaRPr>
            </a:p>
          </p:txBody>
        </p:sp>
        <p:sp>
          <p:nvSpPr>
            <p:cNvPr id="22" name="AutoShape 36"/>
            <p:cNvSpPr>
              <a:spLocks noChangeArrowheads="1"/>
            </p:cNvSpPr>
            <p:nvPr/>
          </p:nvSpPr>
          <p:spPr bwMode="auto">
            <a:xfrm rot="16200000">
              <a:off x="3639145" y="3066455"/>
              <a:ext cx="304800" cy="877490"/>
            </a:xfrm>
            <a:prstGeom prst="upDownArrow">
              <a:avLst>
                <a:gd name="adj1" fmla="val 50000"/>
                <a:gd name="adj2" fmla="val 102361"/>
              </a:avLst>
            </a:prstGeom>
            <a:solidFill>
              <a:srgbClr val="808080"/>
            </a:solidFill>
            <a:ln w="9525">
              <a:noFill/>
              <a:miter lim="800000"/>
              <a:headEnd/>
              <a:tailEnd/>
            </a:ln>
            <a:effectLst/>
          </p:spPr>
          <p:txBody>
            <a:bodyPr vert="eaVert" wrap="none" anchor="ctr"/>
            <a:lstStyle/>
            <a:p>
              <a:pPr fontAlgn="auto">
                <a:spcBef>
                  <a:spcPts val="0"/>
                </a:spcBef>
                <a:spcAft>
                  <a:spcPts val="0"/>
                </a:spcAft>
                <a:defRPr/>
              </a:pPr>
              <a:endParaRPr lang="en-US" sz="1200" kern="0" dirty="0">
                <a:solidFill>
                  <a:sysClr val="windowText" lastClr="000000"/>
                </a:solidFill>
                <a:latin typeface="Calibri" pitchFamily="34" charset="0"/>
              </a:endParaRPr>
            </a:p>
          </p:txBody>
        </p:sp>
        <p:sp>
          <p:nvSpPr>
            <p:cNvPr id="23" name="Rectangle 20"/>
            <p:cNvSpPr>
              <a:spLocks noChangeArrowheads="1"/>
            </p:cNvSpPr>
            <p:nvPr/>
          </p:nvSpPr>
          <p:spPr bwMode="ltGray">
            <a:xfrm>
              <a:off x="4248149" y="4572000"/>
              <a:ext cx="1597819" cy="1143000"/>
            </a:xfrm>
            <a:prstGeom prst="rect">
              <a:avLst/>
            </a:prstGeom>
            <a:solidFill>
              <a:schemeClr val="accent3"/>
            </a:solidFill>
            <a:ln w="9525" algn="ctr">
              <a:solidFill>
                <a:schemeClr val="bg2"/>
              </a:solidFill>
              <a:miter lim="800000"/>
              <a:headEnd/>
              <a:tailEnd/>
            </a:ln>
          </p:spPr>
          <p:txBody>
            <a:bodyPr anchor="ctr"/>
            <a:lstStyle/>
            <a:p>
              <a:pPr algn="ctr" eaLnBrk="0" hangingPunct="0"/>
              <a:r>
                <a:rPr lang="en-US" sz="1200" b="1" dirty="0">
                  <a:solidFill>
                    <a:srgbClr val="FF0000"/>
                  </a:solidFill>
                  <a:latin typeface="Calibri" pitchFamily="34" charset="0"/>
                </a:rPr>
                <a:t>Project </a:t>
              </a:r>
              <a:r>
                <a:rPr lang="en-US" sz="1200" b="1" dirty="0" smtClean="0">
                  <a:solidFill>
                    <a:srgbClr val="FF0000"/>
                  </a:solidFill>
                  <a:latin typeface="Calibri" pitchFamily="34" charset="0"/>
                </a:rPr>
                <a:t>Manager</a:t>
              </a:r>
              <a:endParaRPr lang="en-US" sz="1200" b="1" dirty="0">
                <a:solidFill>
                  <a:srgbClr val="FF0000"/>
                </a:solidFill>
                <a:latin typeface="Calibri" pitchFamily="34" charset="0"/>
              </a:endParaRPr>
            </a:p>
            <a:p>
              <a:pPr algn="ctr" eaLnBrk="0" hangingPunct="0"/>
              <a:r>
                <a:rPr lang="en-US" sz="1200" dirty="0" smtClean="0">
                  <a:solidFill>
                    <a:srgbClr val="FF0000"/>
                  </a:solidFill>
                  <a:latin typeface="Calibri" pitchFamily="34" charset="0"/>
                </a:rPr>
                <a:t>Principal, Acquisory</a:t>
              </a:r>
              <a:endParaRPr lang="en-US" sz="1200" dirty="0">
                <a:solidFill>
                  <a:srgbClr val="FF0000"/>
                </a:solidFill>
                <a:latin typeface="Calibri" pitchFamily="34" charset="0"/>
              </a:endParaRPr>
            </a:p>
          </p:txBody>
        </p:sp>
        <p:sp>
          <p:nvSpPr>
            <p:cNvPr id="24" name="AutoShape 28"/>
            <p:cNvSpPr>
              <a:spLocks noChangeArrowheads="1"/>
            </p:cNvSpPr>
            <p:nvPr/>
          </p:nvSpPr>
          <p:spPr bwMode="auto">
            <a:xfrm>
              <a:off x="4796063" y="5791200"/>
              <a:ext cx="440531" cy="609600"/>
            </a:xfrm>
            <a:prstGeom prst="upDownArrow">
              <a:avLst>
                <a:gd name="adj1" fmla="val 50000"/>
                <a:gd name="adj2" fmla="val 37895"/>
              </a:avLst>
            </a:prstGeom>
            <a:solidFill>
              <a:srgbClr val="808080"/>
            </a:solidFill>
            <a:ln w="9525" algn="ctr">
              <a:noFill/>
              <a:miter lim="800000"/>
              <a:headEnd/>
              <a:tailEnd/>
            </a:ln>
            <a:effectLst/>
          </p:spPr>
          <p:txBody>
            <a:bodyPr vert="eaVert" wrap="none" anchor="ctr"/>
            <a:lstStyle/>
            <a:p>
              <a:pPr fontAlgn="auto">
                <a:spcBef>
                  <a:spcPts val="0"/>
                </a:spcBef>
                <a:spcAft>
                  <a:spcPts val="0"/>
                </a:spcAft>
                <a:defRPr/>
              </a:pPr>
              <a:endParaRPr lang="en-US" sz="1200" kern="0" dirty="0">
                <a:solidFill>
                  <a:sysClr val="windowText" lastClr="000000"/>
                </a:solidFill>
                <a:latin typeface="Calibri" pitchFamily="34" charset="0"/>
              </a:endParaRPr>
            </a:p>
          </p:txBody>
        </p:sp>
      </p:grpSp>
      <p:sp>
        <p:nvSpPr>
          <p:cNvPr id="25" name="AutoShape 36"/>
          <p:cNvSpPr>
            <a:spLocks noChangeArrowheads="1"/>
          </p:cNvSpPr>
          <p:nvPr/>
        </p:nvSpPr>
        <p:spPr bwMode="auto">
          <a:xfrm rot="16200000">
            <a:off x="3372445" y="3561755"/>
            <a:ext cx="381000" cy="1791890"/>
          </a:xfrm>
          <a:prstGeom prst="upDownArrow">
            <a:avLst>
              <a:gd name="adj1" fmla="val 50000"/>
              <a:gd name="adj2" fmla="val 102361"/>
            </a:avLst>
          </a:prstGeom>
          <a:solidFill>
            <a:srgbClr val="808080"/>
          </a:solidFill>
          <a:ln w="9525">
            <a:noFill/>
            <a:miter lim="800000"/>
            <a:headEnd/>
            <a:tailEnd/>
          </a:ln>
          <a:effectLst/>
        </p:spPr>
        <p:txBody>
          <a:bodyPr vert="eaVert" wrap="none" anchor="ctr"/>
          <a:lstStyle/>
          <a:p>
            <a:pPr fontAlgn="auto">
              <a:spcBef>
                <a:spcPts val="0"/>
              </a:spcBef>
              <a:spcAft>
                <a:spcPts val="0"/>
              </a:spcAft>
              <a:defRPr/>
            </a:pPr>
            <a:endParaRPr lang="en-US" sz="1200" kern="0" dirty="0">
              <a:solidFill>
                <a:sysClr val="windowText" lastClr="000000"/>
              </a:solidFill>
              <a:latin typeface="Calibri" pitchFamily="34" charset="0"/>
            </a:endParaRPr>
          </a:p>
        </p:txBody>
      </p:sp>
      <p:sp>
        <p:nvSpPr>
          <p:cNvPr id="26" name="AutoShape 28"/>
          <p:cNvSpPr>
            <a:spLocks noChangeArrowheads="1"/>
          </p:cNvSpPr>
          <p:nvPr/>
        </p:nvSpPr>
        <p:spPr bwMode="auto">
          <a:xfrm>
            <a:off x="2743200" y="3429000"/>
            <a:ext cx="440531" cy="609600"/>
          </a:xfrm>
          <a:prstGeom prst="upDownArrow">
            <a:avLst>
              <a:gd name="adj1" fmla="val 50000"/>
              <a:gd name="adj2" fmla="val 37895"/>
            </a:avLst>
          </a:prstGeom>
          <a:solidFill>
            <a:srgbClr val="808080"/>
          </a:solidFill>
          <a:ln w="9525" algn="ctr">
            <a:noFill/>
            <a:miter lim="800000"/>
            <a:headEnd/>
            <a:tailEnd/>
          </a:ln>
          <a:effectLst/>
        </p:spPr>
        <p:txBody>
          <a:bodyPr vert="eaVert" wrap="none" anchor="ctr"/>
          <a:lstStyle/>
          <a:p>
            <a:pPr fontAlgn="auto">
              <a:spcBef>
                <a:spcPts val="0"/>
              </a:spcBef>
              <a:spcAft>
                <a:spcPts val="0"/>
              </a:spcAft>
              <a:defRPr/>
            </a:pPr>
            <a:endParaRPr lang="en-US" sz="1200" kern="0" dirty="0">
              <a:solidFill>
                <a:sysClr val="windowText" lastClr="000000"/>
              </a:solidFill>
              <a:latin typeface="Calibri" pitchFamily="34" charset="0"/>
            </a:endParaRPr>
          </a:p>
        </p:txBody>
      </p:sp>
      <p:sp>
        <p:nvSpPr>
          <p:cNvPr id="27" name="AutoShape 28"/>
          <p:cNvSpPr>
            <a:spLocks noChangeArrowheads="1"/>
          </p:cNvSpPr>
          <p:nvPr/>
        </p:nvSpPr>
        <p:spPr bwMode="auto">
          <a:xfrm>
            <a:off x="2705100" y="4914900"/>
            <a:ext cx="440531" cy="609600"/>
          </a:xfrm>
          <a:prstGeom prst="upDownArrow">
            <a:avLst>
              <a:gd name="adj1" fmla="val 50000"/>
              <a:gd name="adj2" fmla="val 37895"/>
            </a:avLst>
          </a:prstGeom>
          <a:solidFill>
            <a:srgbClr val="808080"/>
          </a:solidFill>
          <a:ln w="9525" algn="ctr">
            <a:noFill/>
            <a:miter lim="800000"/>
            <a:headEnd/>
            <a:tailEnd/>
          </a:ln>
          <a:effectLst/>
        </p:spPr>
        <p:txBody>
          <a:bodyPr vert="eaVert" wrap="none" anchor="ctr"/>
          <a:lstStyle/>
          <a:p>
            <a:pPr fontAlgn="auto">
              <a:spcBef>
                <a:spcPts val="0"/>
              </a:spcBef>
              <a:spcAft>
                <a:spcPts val="0"/>
              </a:spcAft>
              <a:defRPr/>
            </a:pPr>
            <a:endParaRPr lang="en-US" sz="1200" kern="0" dirty="0">
              <a:solidFill>
                <a:sysClr val="windowText" lastClr="000000"/>
              </a:solidFill>
              <a:latin typeface="Calibri" pitchFamily="34" charset="0"/>
            </a:endParaRPr>
          </a:p>
        </p:txBody>
      </p:sp>
      <p:sp>
        <p:nvSpPr>
          <p:cNvPr id="29" name="TextBox 28"/>
          <p:cNvSpPr txBox="1"/>
          <p:nvPr/>
        </p:nvSpPr>
        <p:spPr>
          <a:xfrm>
            <a:off x="685800" y="381000"/>
            <a:ext cx="1676400" cy="923330"/>
          </a:xfrm>
          <a:prstGeom prst="rect">
            <a:avLst/>
          </a:prstGeom>
          <a:noFill/>
        </p:spPr>
        <p:txBody>
          <a:bodyPr wrap="square" rtlCol="0">
            <a:spAutoFit/>
          </a:bodyPr>
          <a:lstStyle/>
          <a:p>
            <a:r>
              <a:rPr lang="en-US" sz="5400" dirty="0">
                <a:solidFill>
                  <a:schemeClr val="bg1"/>
                </a:solidFill>
              </a:rPr>
              <a:t>5</a:t>
            </a:r>
          </a:p>
        </p:txBody>
      </p:sp>
    </p:spTree>
    <p:extLst>
      <p:ext uri="{BB962C8B-B14F-4D97-AF65-F5344CB8AC3E}">
        <p14:creationId xmlns:p14="http://schemas.microsoft.com/office/powerpoint/2010/main" val="3013396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266700" y="406400"/>
            <a:ext cx="6515100" cy="812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Calibri" pitchFamily="34" charset="0"/>
              </a:rPr>
              <a:t>Our</a:t>
            </a:r>
            <a:r>
              <a:rPr kumimoji="0" lang="en-US" sz="2800" b="1" i="0" u="none" strike="noStrike" kern="0" cap="none" spc="0" normalizeH="0" noProof="0" dirty="0" smtClean="0">
                <a:ln>
                  <a:noFill/>
                </a:ln>
                <a:solidFill>
                  <a:schemeClr val="bg1"/>
                </a:solidFill>
                <a:effectLst/>
                <a:uLnTx/>
                <a:uFillTx/>
                <a:latin typeface="Calibri" pitchFamily="34" charset="0"/>
                <a:ea typeface="+mj-ea"/>
                <a:cs typeface="Calibri" pitchFamily="34" charset="0"/>
              </a:rPr>
              <a:t> Team</a:t>
            </a:r>
            <a:endPar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Calibri" pitchFamily="34" charset="0"/>
            </a:endParaRPr>
          </a:p>
        </p:txBody>
      </p:sp>
      <p:sp>
        <p:nvSpPr>
          <p:cNvPr id="13" name="TextBox 12"/>
          <p:cNvSpPr txBox="1"/>
          <p:nvPr/>
        </p:nvSpPr>
        <p:spPr>
          <a:xfrm>
            <a:off x="685800" y="381000"/>
            <a:ext cx="1676400" cy="923330"/>
          </a:xfrm>
          <a:prstGeom prst="rect">
            <a:avLst/>
          </a:prstGeom>
          <a:noFill/>
        </p:spPr>
        <p:txBody>
          <a:bodyPr wrap="square" rtlCol="0">
            <a:spAutoFit/>
          </a:bodyPr>
          <a:lstStyle/>
          <a:p>
            <a:r>
              <a:rPr lang="en-US" sz="5400" dirty="0">
                <a:solidFill>
                  <a:schemeClr val="bg1"/>
                </a:solidFill>
              </a:rPr>
              <a:t>5</a:t>
            </a:r>
          </a:p>
        </p:txBody>
      </p:sp>
      <p:sp>
        <p:nvSpPr>
          <p:cNvPr id="14" name="TextBox 15"/>
          <p:cNvSpPr txBox="1">
            <a:spLocks noChangeArrowheads="1"/>
          </p:cNvSpPr>
          <p:nvPr/>
        </p:nvSpPr>
        <p:spPr bwMode="auto">
          <a:xfrm>
            <a:off x="2057400" y="1309914"/>
            <a:ext cx="4766481" cy="3108543"/>
          </a:xfrm>
          <a:prstGeom prst="rect">
            <a:avLst/>
          </a:prstGeom>
          <a:noFill/>
          <a:ln w="9525">
            <a:noFill/>
            <a:miter lim="800000"/>
            <a:headEnd/>
            <a:tailEnd/>
          </a:ln>
        </p:spPr>
        <p:txBody>
          <a:bodyPr wrap="square">
            <a:spAutoFit/>
          </a:bodyPr>
          <a:lstStyle/>
          <a:p>
            <a:pPr algn="just"/>
            <a:r>
              <a:rPr lang="en-GB" sz="1400" b="1" dirty="0">
                <a:solidFill>
                  <a:srgbClr val="FF0000"/>
                </a:solidFill>
              </a:rPr>
              <a:t>Sumchit</a:t>
            </a:r>
            <a:r>
              <a:rPr lang="en-GB" sz="1400" b="1" dirty="0"/>
              <a:t> </a:t>
            </a:r>
            <a:r>
              <a:rPr lang="en-GB" sz="1400" dirty="0"/>
              <a:t>is a Managing Director, leading the M&amp;A Advisory practice for Acquisory, India. Sumchit </a:t>
            </a:r>
            <a:r>
              <a:rPr lang="en-US" sz="1400" dirty="0"/>
              <a:t>is a Chartered Accountant by qualification with over fifteen years of experience with PricewaterhouseCoopers, Ernst &amp; Young and </a:t>
            </a:r>
            <a:r>
              <a:rPr lang="en-US" sz="1400" dirty="0" smtClean="0"/>
              <a:t>Protiviti. </a:t>
            </a:r>
            <a:endParaRPr lang="en-US" sz="1400" dirty="0"/>
          </a:p>
          <a:p>
            <a:pPr algn="just"/>
            <a:r>
              <a:rPr lang="en-US" sz="1400" dirty="0"/>
              <a:t>His </a:t>
            </a:r>
            <a:r>
              <a:rPr lang="en-US" sz="1400" dirty="0" smtClean="0"/>
              <a:t>risk consulting </a:t>
            </a:r>
            <a:r>
              <a:rPr lang="en-US" sz="1400" dirty="0"/>
              <a:t>experience spans </a:t>
            </a:r>
            <a:r>
              <a:rPr lang="en-US" sz="1400" dirty="0" smtClean="0"/>
              <a:t>through Internal Audit, Asset Management, Sox Compliance, Process Reviews, Setting Up and Management of Finance Functions.</a:t>
            </a:r>
            <a:endParaRPr lang="en-US" sz="1400" dirty="0"/>
          </a:p>
          <a:p>
            <a:pPr algn="just"/>
            <a:r>
              <a:rPr lang="en-US" sz="1400" dirty="0"/>
              <a:t>In his last assignment he set up and led the M&amp;A risk advisory practice for </a:t>
            </a:r>
            <a:r>
              <a:rPr lang="en-US" sz="1400" dirty="0" smtClean="0"/>
              <a:t>Protiviti </a:t>
            </a:r>
            <a:r>
              <a:rPr lang="en-US" sz="1400" dirty="0"/>
              <a:t>in India. His transactions experience includes advising and assisting large Private Equity funds and Strategic investors in their investment activities by providing comfort on their proposed investments and helping achieve their commercial and strategic objectives.  </a:t>
            </a:r>
          </a:p>
        </p:txBody>
      </p:sp>
      <p:sp>
        <p:nvSpPr>
          <p:cNvPr id="15" name="TextBox 17"/>
          <p:cNvSpPr txBox="1">
            <a:spLocks noChangeArrowheads="1"/>
          </p:cNvSpPr>
          <p:nvPr/>
        </p:nvSpPr>
        <p:spPr bwMode="auto">
          <a:xfrm>
            <a:off x="0" y="1639669"/>
            <a:ext cx="2133600" cy="646331"/>
          </a:xfrm>
          <a:prstGeom prst="rect">
            <a:avLst/>
          </a:prstGeom>
          <a:noFill/>
          <a:ln w="9525">
            <a:noFill/>
            <a:miter lim="800000"/>
            <a:headEnd/>
            <a:tailEnd/>
          </a:ln>
        </p:spPr>
        <p:txBody>
          <a:bodyPr wrap="square">
            <a:spAutoFit/>
          </a:bodyPr>
          <a:lstStyle/>
          <a:p>
            <a:r>
              <a:rPr lang="en-US" sz="1200" b="1" dirty="0">
                <a:solidFill>
                  <a:schemeClr val="bg2"/>
                </a:solidFill>
              </a:rPr>
              <a:t>Sumchit Anand</a:t>
            </a:r>
          </a:p>
          <a:p>
            <a:r>
              <a:rPr lang="en-US" sz="1200" dirty="0" smtClean="0">
                <a:solidFill>
                  <a:srgbClr val="FF0000"/>
                </a:solidFill>
                <a:hlinkClick r:id="rId2"/>
              </a:rPr>
              <a:t>sumchit.anand@acquisory.com</a:t>
            </a:r>
            <a:endParaRPr lang="en-US" sz="1200" dirty="0">
              <a:solidFill>
                <a:srgbClr val="FF0000"/>
              </a:solidFill>
            </a:endParaRPr>
          </a:p>
          <a:p>
            <a:r>
              <a:rPr lang="en-US" sz="1200" dirty="0">
                <a:solidFill>
                  <a:schemeClr val="bg2"/>
                </a:solidFill>
              </a:rPr>
              <a:t>Mobile: +91 98100 48578</a:t>
            </a:r>
          </a:p>
        </p:txBody>
      </p:sp>
      <p:sp>
        <p:nvSpPr>
          <p:cNvPr id="16" name="Rectangle 2"/>
          <p:cNvSpPr>
            <a:spLocks noChangeArrowheads="1"/>
          </p:cNvSpPr>
          <p:nvPr/>
        </p:nvSpPr>
        <p:spPr bwMode="auto">
          <a:xfrm>
            <a:off x="2057400" y="4627138"/>
            <a:ext cx="4876800" cy="3754862"/>
          </a:xfrm>
          <a:prstGeom prst="rect">
            <a:avLst/>
          </a:prstGeom>
          <a:noFill/>
          <a:ln w="9525">
            <a:noFill/>
            <a:miter lim="800000"/>
            <a:headEnd/>
            <a:tailEnd/>
          </a:ln>
        </p:spPr>
        <p:txBody>
          <a:bodyPr wrap="square" lIns="91428" tIns="45714" rIns="91428" bIns="45714">
            <a:spAutoFit/>
          </a:bodyPr>
          <a:lstStyle/>
          <a:p>
            <a:pPr algn="just"/>
            <a:r>
              <a:rPr lang="en-GB" sz="1400" b="1" dirty="0" smtClean="0">
                <a:solidFill>
                  <a:srgbClr val="FF0000"/>
                </a:solidFill>
              </a:rPr>
              <a:t>Divya</a:t>
            </a:r>
            <a:r>
              <a:rPr lang="en-GB" sz="1400" dirty="0" smtClean="0">
                <a:solidFill>
                  <a:srgbClr val="FF0000"/>
                </a:solidFill>
              </a:rPr>
              <a:t> </a:t>
            </a:r>
            <a:r>
              <a:rPr lang="en-GB" sz="1400" dirty="0" smtClean="0"/>
              <a:t>is a Director in the Operations Consulting practice of Acquisory. A Chartered Accountant by qualification, Divya has over 15 years of experience including over 11 years with PricewaterhouseCoopers in India.  </a:t>
            </a:r>
          </a:p>
          <a:p>
            <a:endParaRPr lang="en-GB" sz="1400" dirty="0" smtClean="0"/>
          </a:p>
          <a:p>
            <a:pPr algn="just"/>
            <a:r>
              <a:rPr lang="en-GB" sz="1400" dirty="0" smtClean="0"/>
              <a:t>She has also worked in the UK practice of PwC on a secondment and managed some large relationships in the UK.  Divya has  worked on a range of assignments, and has expertise in  Operations Consulting, Process Assurance &amp; Evaluation, Internal Audits  and Accounting &amp; Reporting.</a:t>
            </a:r>
            <a:endParaRPr lang="en-US" sz="1400" dirty="0" smtClean="0"/>
          </a:p>
          <a:p>
            <a:endParaRPr lang="en-US" sz="1400" dirty="0" smtClean="0"/>
          </a:p>
          <a:p>
            <a:pPr algn="just"/>
            <a:r>
              <a:rPr lang="en-US" sz="1400" dirty="0" smtClean="0"/>
              <a:t>Divya set up and managed an outsourced operations team for one of the largest IT companies in the world for around 4 years, focusing on their marketing activities like schemes, reseller programs, wholesaler programs.  Divya has worked across Industries including Information Technology, Manufacturing, FMCG, Hospitality, and Education.</a:t>
            </a:r>
            <a:endParaRPr lang="en-US" sz="1400" dirty="0"/>
          </a:p>
        </p:txBody>
      </p:sp>
      <p:sp>
        <p:nvSpPr>
          <p:cNvPr id="17" name="TextBox 18"/>
          <p:cNvSpPr txBox="1">
            <a:spLocks noChangeArrowheads="1"/>
          </p:cNvSpPr>
          <p:nvPr/>
        </p:nvSpPr>
        <p:spPr bwMode="auto">
          <a:xfrm>
            <a:off x="0" y="4872526"/>
            <a:ext cx="2362200" cy="646113"/>
          </a:xfrm>
          <a:prstGeom prst="rect">
            <a:avLst/>
          </a:prstGeom>
          <a:noFill/>
          <a:ln w="9525">
            <a:noFill/>
            <a:miter lim="800000"/>
            <a:headEnd/>
            <a:tailEnd/>
          </a:ln>
        </p:spPr>
        <p:txBody>
          <a:bodyPr>
            <a:spAutoFit/>
          </a:bodyPr>
          <a:lstStyle/>
          <a:p>
            <a:r>
              <a:rPr lang="en-US" sz="1200" b="1" dirty="0">
                <a:solidFill>
                  <a:schemeClr val="bg2"/>
                </a:solidFill>
              </a:rPr>
              <a:t>Divya Vij</a:t>
            </a:r>
          </a:p>
          <a:p>
            <a:r>
              <a:rPr lang="en-US" sz="1200" dirty="0">
                <a:solidFill>
                  <a:srgbClr val="FF0000"/>
                </a:solidFill>
                <a:hlinkClick r:id="rId2"/>
              </a:rPr>
              <a:t>Divya.vij@acquisory.com</a:t>
            </a:r>
            <a:endParaRPr lang="en-US" sz="1200" dirty="0">
              <a:solidFill>
                <a:srgbClr val="FF0000"/>
              </a:solidFill>
            </a:endParaRPr>
          </a:p>
          <a:p>
            <a:r>
              <a:rPr lang="en-US" sz="1200" dirty="0">
                <a:solidFill>
                  <a:schemeClr val="bg2"/>
                </a:solidFill>
              </a:rPr>
              <a:t>Mobile: +91 98100 23376</a:t>
            </a:r>
          </a:p>
        </p:txBody>
      </p:sp>
      <p:sp>
        <p:nvSpPr>
          <p:cNvPr id="10" name="Slide Number Placeholder 9"/>
          <p:cNvSpPr>
            <a:spLocks noGrp="1"/>
          </p:cNvSpPr>
          <p:nvPr>
            <p:ph type="sldNum" sz="quarter" idx="10"/>
          </p:nvPr>
        </p:nvSpPr>
        <p:spPr>
          <a:xfrm>
            <a:off x="0" y="8703732"/>
            <a:ext cx="381000" cy="440267"/>
          </a:xfrm>
        </p:spPr>
        <p:txBody>
          <a:bodyPr/>
          <a:lstStyle/>
          <a:p>
            <a:pPr>
              <a:defRPr/>
            </a:pPr>
            <a:fld id="{7D489309-B5F8-4516-9FAA-1B16561F1808}"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66700" y="406400"/>
            <a:ext cx="6515100" cy="812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Calibri" pitchFamily="34" charset="0"/>
              </a:rPr>
              <a:t>Illustrative</a:t>
            </a:r>
            <a:r>
              <a:rPr kumimoji="0" lang="en-US" sz="2800" b="1" i="0" u="none" strike="noStrike" kern="0" cap="none" spc="0" normalizeH="0" noProof="0" dirty="0" smtClean="0">
                <a:ln>
                  <a:noFill/>
                </a:ln>
                <a:solidFill>
                  <a:schemeClr val="bg1"/>
                </a:solidFill>
                <a:effectLst/>
                <a:uLnTx/>
                <a:uFillTx/>
                <a:latin typeface="Calibri" pitchFamily="34" charset="0"/>
                <a:ea typeface="+mj-ea"/>
                <a:cs typeface="Calibri" pitchFamily="34" charset="0"/>
              </a:rPr>
              <a:t> team structure</a:t>
            </a:r>
            <a:endPar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Calibri" pitchFamily="34" charset="0"/>
            </a:endParaRPr>
          </a:p>
        </p:txBody>
      </p:sp>
      <p:sp>
        <p:nvSpPr>
          <p:cNvPr id="17" name="TextBox 16"/>
          <p:cNvSpPr txBox="1"/>
          <p:nvPr/>
        </p:nvSpPr>
        <p:spPr>
          <a:xfrm>
            <a:off x="609600" y="381000"/>
            <a:ext cx="1676400" cy="923330"/>
          </a:xfrm>
          <a:prstGeom prst="rect">
            <a:avLst/>
          </a:prstGeom>
          <a:noFill/>
        </p:spPr>
        <p:txBody>
          <a:bodyPr wrap="square" rtlCol="0">
            <a:spAutoFit/>
          </a:bodyPr>
          <a:lstStyle/>
          <a:p>
            <a:r>
              <a:rPr lang="en-US" sz="5400" dirty="0">
                <a:solidFill>
                  <a:schemeClr val="bg1"/>
                </a:solidFill>
              </a:rPr>
              <a:t>5</a:t>
            </a:r>
          </a:p>
        </p:txBody>
      </p:sp>
      <p:sp>
        <p:nvSpPr>
          <p:cNvPr id="12" name="TextBox 11"/>
          <p:cNvSpPr txBox="1"/>
          <p:nvPr/>
        </p:nvSpPr>
        <p:spPr>
          <a:xfrm>
            <a:off x="1943100" y="1313544"/>
            <a:ext cx="4914900" cy="7063472"/>
          </a:xfrm>
          <a:prstGeom prst="rect">
            <a:avLst/>
          </a:prstGeom>
          <a:noFill/>
        </p:spPr>
        <p:txBody>
          <a:bodyPr wrap="square" rtlCol="0">
            <a:spAutoFit/>
          </a:bodyPr>
          <a:lstStyle/>
          <a:p>
            <a:pPr algn="just"/>
            <a:r>
              <a:rPr lang="en-US" sz="1350" b="1" dirty="0" smtClean="0">
                <a:solidFill>
                  <a:srgbClr val="FF0000"/>
                </a:solidFill>
              </a:rPr>
              <a:t>Jeenendra Bhandari</a:t>
            </a:r>
            <a:r>
              <a:rPr lang="en-US" sz="1400" b="1" dirty="0" smtClean="0">
                <a:solidFill>
                  <a:srgbClr val="FF0000"/>
                </a:solidFill>
              </a:rPr>
              <a:t> </a:t>
            </a:r>
            <a:r>
              <a:rPr lang="en-US" sz="1400" dirty="0" smtClean="0"/>
              <a:t>is a Director with over 15 years of </a:t>
            </a:r>
            <a:r>
              <a:rPr lang="en-US" sz="1400" dirty="0" err="1" smtClean="0"/>
              <a:t>expireances</a:t>
            </a:r>
            <a:r>
              <a:rPr lang="en-US" sz="1400" dirty="0" smtClean="0"/>
              <a:t>. He is a Fellow member of the Institute of Chartered Accountants of India and a Certified Public Accountant. </a:t>
            </a:r>
          </a:p>
          <a:p>
            <a:pPr algn="just"/>
            <a:r>
              <a:rPr lang="en-US" sz="1400" dirty="0" smtClean="0"/>
              <a:t>He also became a Certified Public Accountant from Delaware, United States in 1999. Prior to joining the firm as a partner, Jeenendra was with the Tax, Regulatory and Business Advisory practice of Arthur Andersen at Mumbai. </a:t>
            </a:r>
          </a:p>
          <a:p>
            <a:pPr algn="just"/>
            <a:endParaRPr lang="en-US" sz="600" dirty="0" smtClean="0"/>
          </a:p>
          <a:p>
            <a:pPr algn="just"/>
            <a:r>
              <a:rPr lang="en-US" sz="1400" dirty="0" smtClean="0"/>
              <a:t>He enjoys an excellent reputation and has a strong network in the corporate sector. He also shares the responsibility for the ongoing development of the firm’s  practice.  Jeenendra  also  sits  on  the  Board  of  technology  and healthcare companies </a:t>
            </a:r>
            <a:endParaRPr lang="en-US" sz="1400" dirty="0" smtClean="0"/>
          </a:p>
          <a:p>
            <a:pPr algn="just"/>
            <a:endParaRPr lang="en-US" sz="600" b="1" dirty="0" smtClean="0">
              <a:solidFill>
                <a:srgbClr val="FF0000"/>
              </a:solidFill>
            </a:endParaRPr>
          </a:p>
          <a:p>
            <a:pPr algn="justLow" defTabSz="909638"/>
            <a:r>
              <a:rPr lang="en-US" sz="1350" b="1" dirty="0" smtClean="0">
                <a:solidFill>
                  <a:srgbClr val="FF0000"/>
                </a:solidFill>
              </a:rPr>
              <a:t>Krishan </a:t>
            </a:r>
            <a:r>
              <a:rPr lang="en-US" sz="1350" dirty="0" smtClean="0"/>
              <a:t>is a Director with Acquisory in our Delhi Office  and </a:t>
            </a:r>
            <a:r>
              <a:rPr lang="en-GB" sz="1350" dirty="0" smtClean="0"/>
              <a:t>has over 10 years of working experience with Protiviti and A.F.Ferguson &amp; Co. (a member firm of Deloitte). He has worked extensively </a:t>
            </a:r>
            <a:r>
              <a:rPr lang="en-US" sz="1350" dirty="0" smtClean="0"/>
              <a:t>across industry sectors such as Telecom, Power, Real Estate, Infrastructure, Manufacturing, Media and IT. </a:t>
            </a:r>
            <a:endParaRPr lang="en-GB" sz="1350" dirty="0" smtClean="0"/>
          </a:p>
          <a:p>
            <a:pPr algn="just" defTabSz="909638"/>
            <a:endParaRPr lang="en-GB" sz="600" dirty="0" smtClean="0"/>
          </a:p>
          <a:p>
            <a:pPr algn="just" defTabSz="909638"/>
            <a:r>
              <a:rPr lang="en-GB" sz="1350" dirty="0" smtClean="0"/>
              <a:t>A Chartered Accountant by qualification, h</a:t>
            </a:r>
            <a:r>
              <a:rPr lang="en-US" sz="1350" dirty="0" smtClean="0"/>
              <a:t>is experience includes asset management, process reviews, Internal Audit forensics and  transaction support. His experience spans across China, Middle East and Africa</a:t>
            </a:r>
          </a:p>
          <a:p>
            <a:pPr algn="just" defTabSz="909638"/>
            <a:endParaRPr lang="en-US" sz="1350" dirty="0" smtClean="0"/>
          </a:p>
          <a:p>
            <a:pPr lvl="0" algn="just"/>
            <a:r>
              <a:rPr lang="en-US" sz="1400" b="1" dirty="0" err="1">
                <a:solidFill>
                  <a:srgbClr val="FF0000"/>
                </a:solidFill>
              </a:rPr>
              <a:t>Nehal</a:t>
            </a:r>
            <a:r>
              <a:rPr lang="en-US" sz="1400" b="1" dirty="0">
                <a:solidFill>
                  <a:srgbClr val="FF0000"/>
                </a:solidFill>
              </a:rPr>
              <a:t> Shah </a:t>
            </a:r>
            <a:r>
              <a:rPr lang="en-US" sz="1400" dirty="0"/>
              <a:t>is a qualified Chartered Accountant, Certified Public Accountant and Certified Information Systems Auditor, having over 12 years of professional experience. She has worked with PricewaterhouseCoopers (Mumbai and Virginia); </a:t>
            </a:r>
            <a:r>
              <a:rPr lang="en-US" sz="1400" dirty="0" err="1"/>
              <a:t>Protiviti</a:t>
            </a:r>
            <a:r>
              <a:rPr lang="en-US" sz="1400" dirty="0"/>
              <a:t> Consulting Pvt. Ltd., Mumbai and Discern Risk, Mumbai.</a:t>
            </a:r>
          </a:p>
          <a:p>
            <a:pPr lvl="0" algn="just"/>
            <a:endParaRPr lang="en-IN" sz="600" dirty="0"/>
          </a:p>
          <a:p>
            <a:pPr algn="just"/>
            <a:r>
              <a:rPr lang="en-IN" sz="1400" dirty="0" err="1" smtClean="0"/>
              <a:t>Nehal’s</a:t>
            </a:r>
            <a:r>
              <a:rPr lang="en-IN" sz="1400" dirty="0" smtClean="0"/>
              <a:t> </a:t>
            </a:r>
            <a:r>
              <a:rPr lang="en-IN" sz="1400" dirty="0"/>
              <a:t>focus is internal audit, business process review, risk management (including fraud risk management), Information Technology General Controls and Sarbanes Oxley.</a:t>
            </a:r>
            <a:endParaRPr lang="en-US" sz="1400" dirty="0"/>
          </a:p>
          <a:p>
            <a:pPr algn="just"/>
            <a:r>
              <a:rPr lang="en-IN" sz="1400" dirty="0" err="1"/>
              <a:t>Nehal</a:t>
            </a:r>
            <a:r>
              <a:rPr lang="en-IN" sz="1400" dirty="0"/>
              <a:t> has worked across industry segments including Manufacturing, IT &amp; ITES, BPO, Services and Pharma</a:t>
            </a:r>
            <a:r>
              <a:rPr lang="en-IN" sz="1400" dirty="0" smtClean="0"/>
              <a:t>.</a:t>
            </a:r>
            <a:endParaRPr lang="en-US" sz="1400" dirty="0"/>
          </a:p>
        </p:txBody>
      </p:sp>
      <p:sp>
        <p:nvSpPr>
          <p:cNvPr id="14" name="TextBox 17"/>
          <p:cNvSpPr txBox="1">
            <a:spLocks noChangeArrowheads="1"/>
          </p:cNvSpPr>
          <p:nvPr/>
        </p:nvSpPr>
        <p:spPr bwMode="auto">
          <a:xfrm>
            <a:off x="0" y="1715869"/>
            <a:ext cx="2362200" cy="830997"/>
          </a:xfrm>
          <a:prstGeom prst="rect">
            <a:avLst/>
          </a:prstGeom>
          <a:noFill/>
          <a:ln w="9525">
            <a:noFill/>
            <a:miter lim="800000"/>
            <a:headEnd/>
            <a:tailEnd/>
          </a:ln>
        </p:spPr>
        <p:txBody>
          <a:bodyPr wrap="square">
            <a:spAutoFit/>
          </a:bodyPr>
          <a:lstStyle/>
          <a:p>
            <a:r>
              <a:rPr lang="en-US" sz="1200" b="1" dirty="0" smtClean="0">
                <a:solidFill>
                  <a:schemeClr val="bg2"/>
                </a:solidFill>
              </a:rPr>
              <a:t>Jeenendra Bhandari </a:t>
            </a:r>
          </a:p>
          <a:p>
            <a:r>
              <a:rPr lang="en-US" sz="1200" b="1" dirty="0" smtClean="0">
                <a:solidFill>
                  <a:schemeClr val="bg2"/>
                </a:solidFill>
                <a:hlinkClick r:id="rId2"/>
              </a:rPr>
              <a:t>jbhandari@mgbco.com</a:t>
            </a:r>
            <a:endParaRPr lang="en-US" sz="1200" b="1" dirty="0" smtClean="0">
              <a:solidFill>
                <a:schemeClr val="bg2"/>
              </a:solidFill>
            </a:endParaRPr>
          </a:p>
          <a:p>
            <a:r>
              <a:rPr lang="en-US" sz="1200" dirty="0" smtClean="0">
                <a:solidFill>
                  <a:schemeClr val="bg2"/>
                </a:solidFill>
              </a:rPr>
              <a:t>Mobile: +91 98672-99672</a:t>
            </a:r>
          </a:p>
          <a:p>
            <a:r>
              <a:rPr lang="en-US" sz="1200" b="1" dirty="0" smtClean="0">
                <a:solidFill>
                  <a:schemeClr val="bg2"/>
                </a:solidFill>
              </a:rPr>
              <a:t> </a:t>
            </a:r>
            <a:endParaRPr lang="en-US" sz="1200" b="1" dirty="0">
              <a:solidFill>
                <a:schemeClr val="bg2"/>
              </a:solidFill>
            </a:endParaRPr>
          </a:p>
        </p:txBody>
      </p:sp>
      <p:sp>
        <p:nvSpPr>
          <p:cNvPr id="18" name="TextBox 17"/>
          <p:cNvSpPr txBox="1">
            <a:spLocks noChangeArrowheads="1"/>
          </p:cNvSpPr>
          <p:nvPr/>
        </p:nvSpPr>
        <p:spPr bwMode="auto">
          <a:xfrm>
            <a:off x="0" y="3917173"/>
            <a:ext cx="2133600" cy="646331"/>
          </a:xfrm>
          <a:prstGeom prst="rect">
            <a:avLst/>
          </a:prstGeom>
          <a:noFill/>
          <a:ln w="9525">
            <a:noFill/>
            <a:miter lim="800000"/>
            <a:headEnd/>
            <a:tailEnd/>
          </a:ln>
        </p:spPr>
        <p:txBody>
          <a:bodyPr wrap="square">
            <a:spAutoFit/>
          </a:bodyPr>
          <a:lstStyle/>
          <a:p>
            <a:r>
              <a:rPr lang="en-US" sz="1200" b="1" dirty="0" smtClean="0">
                <a:solidFill>
                  <a:schemeClr val="bg2"/>
                </a:solidFill>
              </a:rPr>
              <a:t>Krishan Goyal</a:t>
            </a:r>
            <a:endParaRPr lang="en-US" sz="1200" b="1" dirty="0">
              <a:solidFill>
                <a:schemeClr val="bg2"/>
              </a:solidFill>
            </a:endParaRPr>
          </a:p>
          <a:p>
            <a:r>
              <a:rPr lang="en-US" sz="1200" dirty="0" smtClean="0">
                <a:solidFill>
                  <a:srgbClr val="FF0000"/>
                </a:solidFill>
                <a:hlinkClick r:id="rId3"/>
              </a:rPr>
              <a:t>krishan.goyal@acquisory.com</a:t>
            </a:r>
            <a:endParaRPr lang="en-US" sz="1200" dirty="0">
              <a:solidFill>
                <a:srgbClr val="FF0000"/>
              </a:solidFill>
            </a:endParaRPr>
          </a:p>
          <a:p>
            <a:r>
              <a:rPr lang="en-US" sz="1200" dirty="0">
                <a:solidFill>
                  <a:schemeClr val="bg2"/>
                </a:solidFill>
              </a:rPr>
              <a:t>Mobile: +91 </a:t>
            </a:r>
            <a:r>
              <a:rPr lang="en-US" sz="1200" dirty="0" smtClean="0">
                <a:solidFill>
                  <a:schemeClr val="bg2"/>
                </a:solidFill>
              </a:rPr>
              <a:t>97170 33599</a:t>
            </a:r>
            <a:endParaRPr lang="en-US" sz="1200" dirty="0">
              <a:solidFill>
                <a:schemeClr val="bg2"/>
              </a:solidFill>
            </a:endParaRPr>
          </a:p>
        </p:txBody>
      </p:sp>
      <p:sp>
        <p:nvSpPr>
          <p:cNvPr id="10" name="Slide Number Placeholder 9"/>
          <p:cNvSpPr>
            <a:spLocks noGrp="1"/>
          </p:cNvSpPr>
          <p:nvPr>
            <p:ph type="sldNum" sz="quarter" idx="10"/>
          </p:nvPr>
        </p:nvSpPr>
        <p:spPr>
          <a:xfrm>
            <a:off x="0" y="8703732"/>
            <a:ext cx="381000" cy="440267"/>
          </a:xfrm>
        </p:spPr>
        <p:txBody>
          <a:bodyPr/>
          <a:lstStyle/>
          <a:p>
            <a:pPr>
              <a:defRPr/>
            </a:pPr>
            <a:fld id="{7D489309-B5F8-4516-9FAA-1B16561F1808}" type="slidenum">
              <a:rPr lang="en-US" smtClean="0"/>
              <a:pPr>
                <a:defRPr/>
              </a:pPr>
              <a:t>19</a:t>
            </a:fld>
            <a:endParaRPr lang="en-US" dirty="0"/>
          </a:p>
        </p:txBody>
      </p:sp>
      <p:sp>
        <p:nvSpPr>
          <p:cNvPr id="11" name="TextBox 10"/>
          <p:cNvSpPr txBox="1">
            <a:spLocks noChangeArrowheads="1"/>
          </p:cNvSpPr>
          <p:nvPr/>
        </p:nvSpPr>
        <p:spPr bwMode="auto">
          <a:xfrm>
            <a:off x="0" y="6040763"/>
            <a:ext cx="2133600" cy="646331"/>
          </a:xfrm>
          <a:prstGeom prst="rect">
            <a:avLst/>
          </a:prstGeom>
          <a:noFill/>
          <a:ln w="9525">
            <a:noFill/>
            <a:miter lim="800000"/>
            <a:headEnd/>
            <a:tailEnd/>
          </a:ln>
        </p:spPr>
        <p:txBody>
          <a:bodyPr wrap="square">
            <a:spAutoFit/>
          </a:bodyPr>
          <a:lstStyle/>
          <a:p>
            <a:r>
              <a:rPr lang="en-US" sz="1200" b="1" dirty="0" err="1" smtClean="0">
                <a:solidFill>
                  <a:schemeClr val="bg2"/>
                </a:solidFill>
              </a:rPr>
              <a:t>Nehal</a:t>
            </a:r>
            <a:r>
              <a:rPr lang="en-US" sz="1200" b="1" dirty="0" smtClean="0">
                <a:solidFill>
                  <a:schemeClr val="bg2"/>
                </a:solidFill>
              </a:rPr>
              <a:t> Shah</a:t>
            </a:r>
            <a:endParaRPr lang="en-US" sz="1200" b="1" dirty="0">
              <a:solidFill>
                <a:schemeClr val="bg2"/>
              </a:solidFill>
            </a:endParaRPr>
          </a:p>
          <a:p>
            <a:r>
              <a:rPr lang="en-US" sz="1200" dirty="0" smtClean="0">
                <a:solidFill>
                  <a:srgbClr val="FF0000"/>
                </a:solidFill>
                <a:hlinkClick r:id="rId4"/>
              </a:rPr>
              <a:t>nehalshah@mgbadvisors.com</a:t>
            </a:r>
            <a:r>
              <a:rPr lang="en-US" sz="1200" dirty="0" smtClean="0">
                <a:solidFill>
                  <a:srgbClr val="FF0000"/>
                </a:solidFill>
              </a:rPr>
              <a:t> </a:t>
            </a:r>
            <a:endParaRPr lang="en-US" sz="1200" dirty="0">
              <a:solidFill>
                <a:srgbClr val="FF0000"/>
              </a:solidFill>
            </a:endParaRPr>
          </a:p>
          <a:p>
            <a:r>
              <a:rPr lang="en-US" sz="1200" dirty="0">
                <a:solidFill>
                  <a:schemeClr val="bg2"/>
                </a:solidFill>
              </a:rPr>
              <a:t>Mobile: </a:t>
            </a:r>
            <a:r>
              <a:rPr lang="en-US" sz="1200" dirty="0">
                <a:solidFill>
                  <a:schemeClr val="bg1">
                    <a:lumMod val="50000"/>
                  </a:schemeClr>
                </a:solidFill>
              </a:rPr>
              <a:t>+</a:t>
            </a:r>
            <a:r>
              <a:rPr lang="en-US" sz="1200" dirty="0">
                <a:solidFill>
                  <a:schemeClr val="bg1">
                    <a:lumMod val="50000"/>
                  </a:schemeClr>
                </a:solidFill>
              </a:rPr>
              <a:t>91-98332-95387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a:xfrm>
            <a:off x="-152400" y="8686800"/>
            <a:ext cx="457200" cy="440267"/>
          </a:xfrm>
        </p:spPr>
        <p:txBody>
          <a:bodyPr/>
          <a:lstStyle/>
          <a:p>
            <a:pPr>
              <a:defRPr/>
            </a:pPr>
            <a:fld id="{BB5F3445-D397-4B9A-ADAA-A5F77C342D95}" type="slidenum">
              <a:rPr lang="en-US"/>
              <a:pPr>
                <a:defRPr/>
              </a:pPr>
              <a:t>2</a:t>
            </a:fld>
            <a:endParaRPr lang="en-US" dirty="0"/>
          </a:p>
        </p:txBody>
      </p:sp>
      <p:sp>
        <p:nvSpPr>
          <p:cNvPr id="7171" name="Rectangle 2"/>
          <p:cNvSpPr>
            <a:spLocks noGrp="1" noChangeArrowheads="1"/>
          </p:cNvSpPr>
          <p:nvPr>
            <p:ph type="title"/>
          </p:nvPr>
        </p:nvSpPr>
        <p:spPr>
          <a:xfrm>
            <a:off x="342900" y="646003"/>
            <a:ext cx="6515100" cy="812800"/>
          </a:xfrm>
        </p:spPr>
        <p:txBody>
          <a:bodyPr/>
          <a:lstStyle/>
          <a:p>
            <a:pPr algn="r" eaLnBrk="1" hangingPunct="1"/>
            <a:r>
              <a:rPr lang="en-US" sz="2800" b="1" dirty="0" smtClean="0">
                <a:latin typeface="Calibri" pitchFamily="34" charset="0"/>
                <a:cs typeface="Calibri" pitchFamily="34" charset="0"/>
              </a:rPr>
              <a:t>About the firm</a:t>
            </a:r>
          </a:p>
        </p:txBody>
      </p:sp>
      <p:sp>
        <p:nvSpPr>
          <p:cNvPr id="39" name="TextBox 38"/>
          <p:cNvSpPr txBox="1"/>
          <p:nvPr/>
        </p:nvSpPr>
        <p:spPr>
          <a:xfrm>
            <a:off x="685800" y="247471"/>
            <a:ext cx="990600" cy="1015663"/>
          </a:xfrm>
          <a:prstGeom prst="rect">
            <a:avLst/>
          </a:prstGeom>
          <a:noFill/>
        </p:spPr>
        <p:txBody>
          <a:bodyPr wrap="square" rtlCol="0">
            <a:spAutoFit/>
          </a:bodyPr>
          <a:lstStyle/>
          <a:p>
            <a:r>
              <a:rPr lang="en-US" sz="6000" dirty="0">
                <a:solidFill>
                  <a:schemeClr val="bg1"/>
                </a:solidFill>
              </a:rPr>
              <a:t>1</a:t>
            </a:r>
          </a:p>
        </p:txBody>
      </p:sp>
      <p:sp>
        <p:nvSpPr>
          <p:cNvPr id="40" name="Text Box 23"/>
          <p:cNvSpPr txBox="1">
            <a:spLocks noChangeArrowheads="1"/>
          </p:cNvSpPr>
          <p:nvPr/>
        </p:nvSpPr>
        <p:spPr bwMode="auto">
          <a:xfrm>
            <a:off x="152399" y="1585496"/>
            <a:ext cx="6629401" cy="3733318"/>
          </a:xfrm>
          <a:prstGeom prst="rect">
            <a:avLst/>
          </a:prstGeom>
          <a:noFill/>
          <a:ln w="9525">
            <a:noFill/>
            <a:miter lim="800000"/>
            <a:headEnd/>
            <a:tailEnd/>
          </a:ln>
        </p:spPr>
        <p:txBody>
          <a:bodyPr wrap="square" lIns="91428" tIns="45714" rIns="91428" bIns="45714">
            <a:spAutoFit/>
          </a:bodyPr>
          <a:lstStyle/>
          <a:p>
            <a:pPr algn="just">
              <a:lnSpc>
                <a:spcPct val="125000"/>
              </a:lnSpc>
            </a:pPr>
            <a:r>
              <a:rPr lang="en-US" sz="1400" dirty="0">
                <a:solidFill>
                  <a:srgbClr val="FF0000"/>
                </a:solidFill>
              </a:rPr>
              <a:t>Acquisory</a:t>
            </a:r>
            <a:r>
              <a:rPr lang="en-US" sz="1400" dirty="0">
                <a:solidFill>
                  <a:schemeClr val="bg2"/>
                </a:solidFill>
              </a:rPr>
              <a:t> has been founded in 2010, by highly credentialed and experienced professionals, from PricewaterhouseCoopers, Arthur Andersen and </a:t>
            </a:r>
            <a:r>
              <a:rPr lang="en-US" sz="1400" dirty="0" err="1">
                <a:solidFill>
                  <a:schemeClr val="bg2"/>
                </a:solidFill>
              </a:rPr>
              <a:t>Protiviti</a:t>
            </a:r>
            <a:r>
              <a:rPr lang="en-US" sz="1400" dirty="0">
                <a:solidFill>
                  <a:schemeClr val="bg2"/>
                </a:solidFill>
              </a:rPr>
              <a:t>.  The management team among themselves represent  extensive experience in specialized services across M&amp;A Advisory, and Operations &amp; Risk Consulting.</a:t>
            </a:r>
          </a:p>
          <a:p>
            <a:pPr algn="just">
              <a:lnSpc>
                <a:spcPct val="125000"/>
              </a:lnSpc>
            </a:pPr>
            <a:endParaRPr lang="en-US" sz="1400" dirty="0">
              <a:solidFill>
                <a:schemeClr val="bg2"/>
              </a:solidFill>
            </a:endParaRPr>
          </a:p>
          <a:p>
            <a:pPr algn="just">
              <a:lnSpc>
                <a:spcPct val="125000"/>
              </a:lnSpc>
            </a:pPr>
            <a:r>
              <a:rPr lang="en-US" sz="1400" dirty="0">
                <a:solidFill>
                  <a:schemeClr val="bg2"/>
                </a:solidFill>
              </a:rPr>
              <a:t>We have an appreciation for dynamics of business, operations, transactions and necessary skills to blend practical business &amp; commercial insights with tax &amp; regulatory knowledge to identify effective solutions to all business problems. We partner with our clients through the entire business continuum from identification of the problem, to solution, to implementation. </a:t>
            </a:r>
          </a:p>
          <a:p>
            <a:pPr algn="just">
              <a:lnSpc>
                <a:spcPct val="125000"/>
              </a:lnSpc>
            </a:pPr>
            <a:endParaRPr lang="en-US" sz="1400" dirty="0">
              <a:solidFill>
                <a:schemeClr val="bg2"/>
              </a:solidFill>
            </a:endParaRPr>
          </a:p>
          <a:p>
            <a:pPr algn="just">
              <a:lnSpc>
                <a:spcPct val="125000"/>
              </a:lnSpc>
            </a:pPr>
            <a:r>
              <a:rPr lang="en-US" sz="1400" dirty="0">
                <a:solidFill>
                  <a:schemeClr val="bg2"/>
                </a:solidFill>
              </a:rPr>
              <a:t>We are hiring the best in class professionals with in depth experience in solving problems for our clients, from the big four, from premier consulting firms and from top universities.</a:t>
            </a:r>
          </a:p>
        </p:txBody>
      </p:sp>
      <p:sp>
        <p:nvSpPr>
          <p:cNvPr id="51" name="Rectangle 24"/>
          <p:cNvSpPr>
            <a:spLocks noChangeArrowheads="1"/>
          </p:cNvSpPr>
          <p:nvPr/>
        </p:nvSpPr>
        <p:spPr bwMode="auto">
          <a:xfrm>
            <a:off x="152399" y="5715000"/>
            <a:ext cx="3829050" cy="2160579"/>
          </a:xfrm>
          <a:prstGeom prst="rect">
            <a:avLst/>
          </a:prstGeom>
          <a:noFill/>
          <a:ln w="9525" algn="ctr">
            <a:noFill/>
            <a:miter lim="800000"/>
            <a:headEnd/>
            <a:tailEnd/>
          </a:ln>
          <a:effectLst/>
        </p:spPr>
        <p:txBody>
          <a:bodyPr wrap="square" lIns="91428" tIns="45714" rIns="91428" bIns="45714">
            <a:spAutoFit/>
          </a:bodyPr>
          <a:lstStyle/>
          <a:p>
            <a:pPr marL="166688" indent="-166688">
              <a:lnSpc>
                <a:spcPct val="120000"/>
              </a:lnSpc>
              <a:defRPr/>
            </a:pPr>
            <a:r>
              <a:rPr lang="en-US" sz="1400" b="1" dirty="0">
                <a:solidFill>
                  <a:schemeClr val="bg2"/>
                </a:solidFill>
              </a:rPr>
              <a:t>Our Values</a:t>
            </a:r>
          </a:p>
          <a:p>
            <a:pPr marL="166688" indent="-166688">
              <a:lnSpc>
                <a:spcPct val="120000"/>
              </a:lnSpc>
              <a:defRPr/>
            </a:pPr>
            <a:endParaRPr lang="en-US" sz="1400" dirty="0">
              <a:solidFill>
                <a:schemeClr val="bg2"/>
              </a:solidFill>
            </a:endParaRPr>
          </a:p>
          <a:p>
            <a:pPr>
              <a:lnSpc>
                <a:spcPct val="120000"/>
              </a:lnSpc>
              <a:buClr>
                <a:schemeClr val="bg2"/>
              </a:buClr>
              <a:buFont typeface="Calibri" pitchFamily="34" charset="0"/>
              <a:buChar char="—"/>
              <a:defRPr/>
            </a:pPr>
            <a:r>
              <a:rPr lang="en-US" sz="1400" dirty="0">
                <a:solidFill>
                  <a:schemeClr val="bg2"/>
                </a:solidFill>
              </a:rPr>
              <a:t>Solve client problems</a:t>
            </a:r>
          </a:p>
          <a:p>
            <a:pPr>
              <a:lnSpc>
                <a:spcPct val="120000"/>
              </a:lnSpc>
              <a:buClr>
                <a:schemeClr val="bg2"/>
              </a:buClr>
              <a:buFont typeface="Calibri" pitchFamily="34" charset="0"/>
              <a:buChar char="—"/>
              <a:defRPr/>
            </a:pPr>
            <a:r>
              <a:rPr lang="en-US" sz="1400" dirty="0">
                <a:solidFill>
                  <a:schemeClr val="bg2"/>
                </a:solidFill>
              </a:rPr>
              <a:t>Be responsive</a:t>
            </a:r>
          </a:p>
          <a:p>
            <a:pPr>
              <a:lnSpc>
                <a:spcPct val="120000"/>
              </a:lnSpc>
              <a:buClr>
                <a:schemeClr val="bg2"/>
              </a:buClr>
              <a:buFont typeface="Calibri" pitchFamily="34" charset="0"/>
              <a:buChar char="—"/>
              <a:defRPr/>
            </a:pPr>
            <a:r>
              <a:rPr lang="en-US" sz="1400" dirty="0">
                <a:solidFill>
                  <a:schemeClr val="bg2"/>
                </a:solidFill>
              </a:rPr>
              <a:t>Demonstrate the highest professional standards</a:t>
            </a:r>
          </a:p>
          <a:p>
            <a:pPr>
              <a:lnSpc>
                <a:spcPct val="120000"/>
              </a:lnSpc>
              <a:buClr>
                <a:schemeClr val="bg2"/>
              </a:buClr>
              <a:buFont typeface="Calibri" pitchFamily="34" charset="0"/>
              <a:buChar char="—"/>
              <a:defRPr/>
            </a:pPr>
            <a:r>
              <a:rPr lang="en-US" sz="1400" dirty="0">
                <a:solidFill>
                  <a:schemeClr val="bg2"/>
                </a:solidFill>
              </a:rPr>
              <a:t>Demonstrate deep industry knowledge</a:t>
            </a:r>
          </a:p>
          <a:p>
            <a:pPr>
              <a:lnSpc>
                <a:spcPct val="120000"/>
              </a:lnSpc>
              <a:buClr>
                <a:schemeClr val="bg2"/>
              </a:buClr>
              <a:buFont typeface="Calibri" pitchFamily="34" charset="0"/>
              <a:buChar char="—"/>
              <a:defRPr/>
            </a:pPr>
            <a:r>
              <a:rPr lang="en-US" sz="1400" dirty="0">
                <a:solidFill>
                  <a:schemeClr val="bg2"/>
                </a:solidFill>
              </a:rPr>
              <a:t>Motivate and retain high quality professionals</a:t>
            </a:r>
          </a:p>
          <a:p>
            <a:pPr>
              <a:lnSpc>
                <a:spcPct val="120000"/>
              </a:lnSpc>
              <a:buClr>
                <a:schemeClr val="bg2"/>
              </a:buClr>
              <a:buFont typeface="Calibri" pitchFamily="34" charset="0"/>
              <a:buChar char="—"/>
              <a:defRPr/>
            </a:pPr>
            <a:r>
              <a:rPr lang="en-US" sz="1400" dirty="0">
                <a:solidFill>
                  <a:schemeClr val="bg2"/>
                </a:solidFill>
              </a:rPr>
              <a:t>Promote and focus on innovation</a:t>
            </a:r>
          </a:p>
        </p:txBody>
      </p:sp>
      <p:graphicFrame>
        <p:nvGraphicFramePr>
          <p:cNvPr id="64" name="Diagram 63"/>
          <p:cNvGraphicFramePr/>
          <p:nvPr>
            <p:extLst>
              <p:ext uri="{D42A27DB-BD31-4B8C-83A1-F6EECF244321}">
                <p14:modId xmlns:p14="http://schemas.microsoft.com/office/powerpoint/2010/main" val="909995550"/>
              </p:ext>
            </p:extLst>
          </p:nvPr>
        </p:nvGraphicFramePr>
        <p:xfrm>
          <a:off x="4191000" y="5818517"/>
          <a:ext cx="2286000" cy="205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4"/>
          <p:cNvSpPr txBox="1">
            <a:spLocks noChangeArrowheads="1"/>
          </p:cNvSpPr>
          <p:nvPr/>
        </p:nvSpPr>
        <p:spPr bwMode="auto">
          <a:xfrm>
            <a:off x="2401752" y="6301680"/>
            <a:ext cx="2228850" cy="338554"/>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dirty="0">
                <a:solidFill>
                  <a:srgbClr val="FF0000"/>
                </a:solidFill>
              </a:rPr>
              <a:t>www.Acquisory.com</a:t>
            </a:r>
          </a:p>
        </p:txBody>
      </p:sp>
      <p:sp>
        <p:nvSpPr>
          <p:cNvPr id="6" name="Rectangle 2"/>
          <p:cNvSpPr txBox="1">
            <a:spLocks noChangeArrowheads="1"/>
          </p:cNvSpPr>
          <p:nvPr/>
        </p:nvSpPr>
        <p:spPr>
          <a:xfrm>
            <a:off x="952464" y="3870176"/>
            <a:ext cx="5143536" cy="2232248"/>
          </a:xfrm>
          <a:prstGeom prst="rect">
            <a:avLst/>
          </a:prstGeom>
          <a:noFill/>
        </p:spPr>
        <p:txBody>
          <a:bodyPr vert="horz" lIns="91440" tIns="45720" rIns="91440" bIns="45720" rtlCol="0" anchor="ctr">
            <a:normAutofit/>
          </a:bodyPr>
          <a:lstStyle/>
          <a:p>
            <a:pPr marL="111125" lvl="0" algn="ctr">
              <a:spcBef>
                <a:spcPct val="0"/>
              </a:spcBef>
              <a:defRPr/>
            </a:pPr>
            <a:r>
              <a:rPr kumimoji="0" lang="en-US" sz="2000" b="1" i="0" u="none" strike="noStrike" kern="1200" cap="none" spc="0" normalizeH="0" noProof="0" dirty="0" smtClean="0">
                <a:ln>
                  <a:noFill/>
                </a:ln>
                <a:solidFill>
                  <a:srgbClr val="FF0000"/>
                </a:solidFill>
                <a:effectLst/>
                <a:uLnTx/>
                <a:uFillTx/>
                <a:latin typeface="Mistral" pitchFamily="66" charset="0"/>
                <a:ea typeface="+mj-ea"/>
                <a:cs typeface="+mj-cs"/>
              </a:rPr>
              <a:t>Acquire ----Sustainable Growth</a:t>
            </a:r>
          </a:p>
          <a:p>
            <a:pPr lvl="0" algn="ctr">
              <a:spcBef>
                <a:spcPts val="600"/>
              </a:spcBef>
              <a:spcAft>
                <a:spcPts val="600"/>
              </a:spcAft>
              <a:defRPr/>
            </a:pPr>
            <a:r>
              <a:rPr lang="en-US" sz="2000" b="1" dirty="0" smtClean="0">
                <a:solidFill>
                  <a:srgbClr val="FF0000"/>
                </a:solidFill>
                <a:latin typeface="Mistral" pitchFamily="66" charset="0"/>
              </a:rPr>
              <a:t>Acquire ---- Improved </a:t>
            </a:r>
            <a:r>
              <a:rPr lang="en-US" sz="2000" b="1" baseline="0" dirty="0" smtClean="0">
                <a:solidFill>
                  <a:srgbClr val="FF0000"/>
                </a:solidFill>
                <a:latin typeface="Mistral" pitchFamily="66" charset="0"/>
                <a:ea typeface="+mj-ea"/>
                <a:cs typeface="+mj-cs"/>
              </a:rPr>
              <a:t>Performance</a:t>
            </a:r>
          </a:p>
          <a:p>
            <a:pPr lvl="0" algn="ctr">
              <a:spcBef>
                <a:spcPts val="600"/>
              </a:spcBef>
              <a:spcAft>
                <a:spcPts val="600"/>
              </a:spcAft>
              <a:defRPr/>
            </a:pPr>
            <a:r>
              <a:rPr lang="en-US" sz="2000" b="1" dirty="0" smtClean="0">
                <a:solidFill>
                  <a:srgbClr val="FF0000"/>
                </a:solidFill>
                <a:latin typeface="Mistral" pitchFamily="66" charset="0"/>
              </a:rPr>
              <a:t>Acquire ---- Better Processes</a:t>
            </a:r>
            <a:endParaRPr lang="en-US" sz="2000" b="1" dirty="0" smtClean="0">
              <a:solidFill>
                <a:srgbClr val="FF0000"/>
              </a:solidFill>
              <a:latin typeface="Mistral" pitchFamily="66" charset="0"/>
              <a:ea typeface="+mj-ea"/>
              <a:cs typeface="+mj-cs"/>
            </a:endParaRPr>
          </a:p>
          <a:p>
            <a:pPr lvl="0" algn="ctr">
              <a:spcBef>
                <a:spcPts val="600"/>
              </a:spcBef>
              <a:spcAft>
                <a:spcPts val="600"/>
              </a:spcAft>
              <a:defRPr/>
            </a:pPr>
            <a:r>
              <a:rPr lang="en-US" sz="2000" b="1" dirty="0" smtClean="0">
                <a:solidFill>
                  <a:srgbClr val="FF0000"/>
                </a:solidFill>
                <a:latin typeface="Mistral" pitchFamily="66" charset="0"/>
              </a:rPr>
              <a:t>Acquire ---- </a:t>
            </a:r>
            <a:r>
              <a:rPr lang="en-US" sz="2000" b="1" dirty="0" smtClean="0">
                <a:solidFill>
                  <a:srgbClr val="FF0000"/>
                </a:solidFill>
                <a:latin typeface="Mistral" pitchFamily="66" charset="0"/>
                <a:ea typeface="+mj-ea"/>
                <a:cs typeface="+mj-cs"/>
              </a:rPr>
              <a:t>G</a:t>
            </a:r>
            <a:r>
              <a:rPr lang="en-US" sz="2000" b="1" baseline="0" dirty="0" smtClean="0">
                <a:solidFill>
                  <a:srgbClr val="FF0000"/>
                </a:solidFill>
                <a:latin typeface="Mistral" pitchFamily="66" charset="0"/>
                <a:ea typeface="+mj-ea"/>
                <a:cs typeface="+mj-cs"/>
              </a:rPr>
              <a:t>reater Control</a:t>
            </a:r>
            <a:endParaRPr kumimoji="0" lang="en-US" sz="2000" b="1" i="0" u="none" strike="noStrike" kern="1200" cap="none" spc="0" normalizeH="0" baseline="0" noProof="0" dirty="0" smtClean="0">
              <a:ln>
                <a:noFill/>
              </a:ln>
              <a:solidFill>
                <a:srgbClr val="FF0000"/>
              </a:solidFill>
              <a:effectLst/>
              <a:uLnTx/>
              <a:uFillTx/>
              <a:latin typeface="Mistral" pitchFamily="66" charset="0"/>
              <a:ea typeface="+mj-ea"/>
              <a:cs typeface="+mj-cs"/>
            </a:endParaRPr>
          </a:p>
        </p:txBody>
      </p:sp>
      <p:sp>
        <p:nvSpPr>
          <p:cNvPr id="7" name="Rectangle 2"/>
          <p:cNvSpPr txBox="1">
            <a:spLocks noChangeArrowheads="1"/>
          </p:cNvSpPr>
          <p:nvPr/>
        </p:nvSpPr>
        <p:spPr>
          <a:xfrm>
            <a:off x="1024472" y="3222104"/>
            <a:ext cx="4972050" cy="1320800"/>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Mistral" pitchFamily="66" charset="0"/>
                <a:ea typeface="+mj-ea"/>
                <a:cs typeface="+mj-cs"/>
              </a:rPr>
              <a:t>Solutions For Growth</a:t>
            </a:r>
          </a:p>
        </p:txBody>
      </p:sp>
      <p:pic>
        <p:nvPicPr>
          <p:cNvPr id="8" name="Picture 12" descr="C:\Acquisory\Formats\Style guide\grey red logo.bmp"/>
          <p:cNvPicPr>
            <a:picLocks noChangeAspect="1" noChangeArrowheads="1"/>
          </p:cNvPicPr>
          <p:nvPr/>
        </p:nvPicPr>
        <p:blipFill>
          <a:blip r:embed="rId2" cstate="print"/>
          <a:srcRect/>
          <a:stretch>
            <a:fillRect/>
          </a:stretch>
        </p:blipFill>
        <p:spPr bwMode="auto">
          <a:xfrm>
            <a:off x="1606960" y="2286000"/>
            <a:ext cx="3810000" cy="992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a:xfrm>
            <a:off x="-152400" y="8686800"/>
            <a:ext cx="457200" cy="440267"/>
          </a:xfrm>
        </p:spPr>
        <p:txBody>
          <a:bodyPr/>
          <a:lstStyle/>
          <a:p>
            <a:pPr>
              <a:defRPr/>
            </a:pPr>
            <a:fld id="{BB5F3445-D397-4B9A-ADAA-A5F77C342D95}" type="slidenum">
              <a:rPr lang="en-US"/>
              <a:pPr>
                <a:defRPr/>
              </a:pPr>
              <a:t>3</a:t>
            </a:fld>
            <a:endParaRPr lang="en-US" dirty="0"/>
          </a:p>
        </p:txBody>
      </p:sp>
      <p:sp>
        <p:nvSpPr>
          <p:cNvPr id="7171" name="Rectangle 2"/>
          <p:cNvSpPr>
            <a:spLocks noGrp="1" noChangeArrowheads="1"/>
          </p:cNvSpPr>
          <p:nvPr>
            <p:ph type="title"/>
          </p:nvPr>
        </p:nvSpPr>
        <p:spPr>
          <a:xfrm>
            <a:off x="342900" y="646003"/>
            <a:ext cx="6515100" cy="812800"/>
          </a:xfrm>
        </p:spPr>
        <p:txBody>
          <a:bodyPr/>
          <a:lstStyle/>
          <a:p>
            <a:pPr algn="r" eaLnBrk="1" hangingPunct="1"/>
            <a:r>
              <a:rPr lang="en-US" sz="2800" b="1" dirty="0" smtClean="0">
                <a:latin typeface="Calibri" pitchFamily="34" charset="0"/>
                <a:cs typeface="Calibri" pitchFamily="34" charset="0"/>
              </a:rPr>
              <a:t>About the firm</a:t>
            </a:r>
          </a:p>
        </p:txBody>
      </p:sp>
      <p:sp>
        <p:nvSpPr>
          <p:cNvPr id="39" name="TextBox 38"/>
          <p:cNvSpPr txBox="1"/>
          <p:nvPr/>
        </p:nvSpPr>
        <p:spPr>
          <a:xfrm>
            <a:off x="685800" y="279737"/>
            <a:ext cx="990600" cy="1015663"/>
          </a:xfrm>
          <a:prstGeom prst="rect">
            <a:avLst/>
          </a:prstGeom>
          <a:noFill/>
        </p:spPr>
        <p:txBody>
          <a:bodyPr wrap="square" rtlCol="0">
            <a:spAutoFit/>
          </a:bodyPr>
          <a:lstStyle/>
          <a:p>
            <a:r>
              <a:rPr lang="en-US" sz="6000" dirty="0">
                <a:solidFill>
                  <a:schemeClr val="bg1"/>
                </a:solidFill>
              </a:rPr>
              <a:t>1</a:t>
            </a:r>
          </a:p>
        </p:txBody>
      </p:sp>
      <p:grpSp>
        <p:nvGrpSpPr>
          <p:cNvPr id="2" name="Group 7"/>
          <p:cNvGrpSpPr/>
          <p:nvPr/>
        </p:nvGrpSpPr>
        <p:grpSpPr>
          <a:xfrm>
            <a:off x="3962400" y="1447800"/>
            <a:ext cx="2667000" cy="3124200"/>
            <a:chOff x="-1752600" y="2133600"/>
            <a:chExt cx="2514600" cy="2514600"/>
          </a:xfrm>
        </p:grpSpPr>
        <p:sp>
          <p:nvSpPr>
            <p:cNvPr id="10" name="Freeform 25"/>
            <p:cNvSpPr>
              <a:spLocks noChangeAspect="1"/>
            </p:cNvSpPr>
            <p:nvPr/>
          </p:nvSpPr>
          <p:spPr bwMode="auto">
            <a:xfrm>
              <a:off x="-1752600" y="2133600"/>
              <a:ext cx="2514600" cy="2514600"/>
            </a:xfrm>
            <a:custGeom>
              <a:avLst/>
              <a:gdLst/>
              <a:ahLst/>
              <a:cxnLst>
                <a:cxn ang="0">
                  <a:pos x="156" y="50"/>
                </a:cxn>
                <a:cxn ang="0">
                  <a:pos x="151" y="102"/>
                </a:cxn>
                <a:cxn ang="0">
                  <a:pos x="178" y="134"/>
                </a:cxn>
                <a:cxn ang="0">
                  <a:pos x="154" y="165"/>
                </a:cxn>
                <a:cxn ang="0">
                  <a:pos x="125" y="208"/>
                </a:cxn>
                <a:cxn ang="0">
                  <a:pos x="70" y="229"/>
                </a:cxn>
                <a:cxn ang="0">
                  <a:pos x="64" y="269"/>
                </a:cxn>
                <a:cxn ang="0">
                  <a:pos x="76" y="312"/>
                </a:cxn>
                <a:cxn ang="0">
                  <a:pos x="37" y="318"/>
                </a:cxn>
                <a:cxn ang="0">
                  <a:pos x="6" y="334"/>
                </a:cxn>
                <a:cxn ang="0">
                  <a:pos x="40" y="359"/>
                </a:cxn>
                <a:cxn ang="0">
                  <a:pos x="43" y="367"/>
                </a:cxn>
                <a:cxn ang="0">
                  <a:pos x="53" y="402"/>
                </a:cxn>
                <a:cxn ang="0">
                  <a:pos x="99" y="392"/>
                </a:cxn>
                <a:cxn ang="0">
                  <a:pos x="115" y="376"/>
                </a:cxn>
                <a:cxn ang="0">
                  <a:pos x="107" y="398"/>
                </a:cxn>
                <a:cxn ang="0">
                  <a:pos x="110" y="485"/>
                </a:cxn>
                <a:cxn ang="0">
                  <a:pos x="126" y="561"/>
                </a:cxn>
                <a:cxn ang="0">
                  <a:pos x="156" y="643"/>
                </a:cxn>
                <a:cxn ang="0">
                  <a:pos x="203" y="741"/>
                </a:cxn>
                <a:cxn ang="0">
                  <a:pos x="252" y="702"/>
                </a:cxn>
                <a:cxn ang="0">
                  <a:pos x="284" y="600"/>
                </a:cxn>
                <a:cxn ang="0">
                  <a:pos x="294" y="547"/>
                </a:cxn>
                <a:cxn ang="0">
                  <a:pos x="349" y="506"/>
                </a:cxn>
                <a:cxn ang="0">
                  <a:pos x="417" y="447"/>
                </a:cxn>
                <a:cxn ang="0">
                  <a:pos x="453" y="401"/>
                </a:cxn>
                <a:cxn ang="0">
                  <a:pos x="473" y="397"/>
                </a:cxn>
                <a:cxn ang="0">
                  <a:pos x="490" y="381"/>
                </a:cxn>
                <a:cxn ang="0">
                  <a:pos x="468" y="321"/>
                </a:cxn>
                <a:cxn ang="0">
                  <a:pos x="474" y="275"/>
                </a:cxn>
                <a:cxn ang="0">
                  <a:pos x="524" y="305"/>
                </a:cxn>
                <a:cxn ang="0">
                  <a:pos x="549" y="330"/>
                </a:cxn>
                <a:cxn ang="0">
                  <a:pos x="558" y="342"/>
                </a:cxn>
                <a:cxn ang="0">
                  <a:pos x="579" y="383"/>
                </a:cxn>
                <a:cxn ang="0">
                  <a:pos x="593" y="332"/>
                </a:cxn>
                <a:cxn ang="0">
                  <a:pos x="619" y="283"/>
                </a:cxn>
                <a:cxn ang="0">
                  <a:pos x="659" y="248"/>
                </a:cxn>
                <a:cxn ang="0">
                  <a:pos x="660" y="215"/>
                </a:cxn>
                <a:cxn ang="0">
                  <a:pos x="632" y="190"/>
                </a:cxn>
                <a:cxn ang="0">
                  <a:pos x="600" y="195"/>
                </a:cxn>
                <a:cxn ang="0">
                  <a:pos x="565" y="227"/>
                </a:cxn>
                <a:cxn ang="0">
                  <a:pos x="543" y="240"/>
                </a:cxn>
                <a:cxn ang="0">
                  <a:pos x="531" y="262"/>
                </a:cxn>
                <a:cxn ang="0">
                  <a:pos x="476" y="253"/>
                </a:cxn>
                <a:cxn ang="0">
                  <a:pos x="468" y="266"/>
                </a:cxn>
                <a:cxn ang="0">
                  <a:pos x="406" y="266"/>
                </a:cxn>
                <a:cxn ang="0">
                  <a:pos x="345" y="249"/>
                </a:cxn>
                <a:cxn ang="0">
                  <a:pos x="293" y="208"/>
                </a:cxn>
                <a:cxn ang="0">
                  <a:pos x="271" y="158"/>
                </a:cxn>
                <a:cxn ang="0">
                  <a:pos x="253" y="118"/>
                </a:cxn>
                <a:cxn ang="0">
                  <a:pos x="262" y="87"/>
                </a:cxn>
                <a:cxn ang="0">
                  <a:pos x="296" y="50"/>
                </a:cxn>
                <a:cxn ang="0">
                  <a:pos x="248" y="41"/>
                </a:cxn>
                <a:cxn ang="0">
                  <a:pos x="192" y="5"/>
                </a:cxn>
                <a:cxn ang="0">
                  <a:pos x="137" y="16"/>
                </a:cxn>
              </a:cxnLst>
              <a:rect l="0" t="0" r="r" b="b"/>
              <a:pathLst>
                <a:path w="673" h="749">
                  <a:moveTo>
                    <a:pt x="132" y="19"/>
                  </a:moveTo>
                  <a:lnTo>
                    <a:pt x="130" y="29"/>
                  </a:lnTo>
                  <a:lnTo>
                    <a:pt x="138" y="30"/>
                  </a:lnTo>
                  <a:lnTo>
                    <a:pt x="149" y="42"/>
                  </a:lnTo>
                  <a:lnTo>
                    <a:pt x="159" y="43"/>
                  </a:lnTo>
                  <a:lnTo>
                    <a:pt x="156" y="50"/>
                  </a:lnTo>
                  <a:lnTo>
                    <a:pt x="163" y="58"/>
                  </a:lnTo>
                  <a:lnTo>
                    <a:pt x="156" y="62"/>
                  </a:lnTo>
                  <a:lnTo>
                    <a:pt x="149" y="68"/>
                  </a:lnTo>
                  <a:lnTo>
                    <a:pt x="149" y="81"/>
                  </a:lnTo>
                  <a:lnTo>
                    <a:pt x="149" y="96"/>
                  </a:lnTo>
                  <a:lnTo>
                    <a:pt x="151" y="102"/>
                  </a:lnTo>
                  <a:lnTo>
                    <a:pt x="162" y="113"/>
                  </a:lnTo>
                  <a:lnTo>
                    <a:pt x="172" y="114"/>
                  </a:lnTo>
                  <a:lnTo>
                    <a:pt x="172" y="120"/>
                  </a:lnTo>
                  <a:lnTo>
                    <a:pt x="187" y="127"/>
                  </a:lnTo>
                  <a:lnTo>
                    <a:pt x="189" y="127"/>
                  </a:lnTo>
                  <a:lnTo>
                    <a:pt x="178" y="134"/>
                  </a:lnTo>
                  <a:lnTo>
                    <a:pt x="164" y="138"/>
                  </a:lnTo>
                  <a:lnTo>
                    <a:pt x="164" y="145"/>
                  </a:lnTo>
                  <a:lnTo>
                    <a:pt x="166" y="153"/>
                  </a:lnTo>
                  <a:lnTo>
                    <a:pt x="168" y="157"/>
                  </a:lnTo>
                  <a:lnTo>
                    <a:pt x="159" y="161"/>
                  </a:lnTo>
                  <a:lnTo>
                    <a:pt x="154" y="165"/>
                  </a:lnTo>
                  <a:lnTo>
                    <a:pt x="151" y="173"/>
                  </a:lnTo>
                  <a:lnTo>
                    <a:pt x="144" y="178"/>
                  </a:lnTo>
                  <a:lnTo>
                    <a:pt x="139" y="183"/>
                  </a:lnTo>
                  <a:lnTo>
                    <a:pt x="134" y="193"/>
                  </a:lnTo>
                  <a:lnTo>
                    <a:pt x="134" y="201"/>
                  </a:lnTo>
                  <a:lnTo>
                    <a:pt x="125" y="208"/>
                  </a:lnTo>
                  <a:lnTo>
                    <a:pt x="116" y="208"/>
                  </a:lnTo>
                  <a:lnTo>
                    <a:pt x="114" y="216"/>
                  </a:lnTo>
                  <a:lnTo>
                    <a:pt x="101" y="228"/>
                  </a:lnTo>
                  <a:lnTo>
                    <a:pt x="90" y="232"/>
                  </a:lnTo>
                  <a:lnTo>
                    <a:pt x="79" y="236"/>
                  </a:lnTo>
                  <a:lnTo>
                    <a:pt x="70" y="229"/>
                  </a:lnTo>
                  <a:lnTo>
                    <a:pt x="64" y="231"/>
                  </a:lnTo>
                  <a:lnTo>
                    <a:pt x="60" y="238"/>
                  </a:lnTo>
                  <a:lnTo>
                    <a:pt x="50" y="242"/>
                  </a:lnTo>
                  <a:lnTo>
                    <a:pt x="44" y="253"/>
                  </a:lnTo>
                  <a:lnTo>
                    <a:pt x="63" y="265"/>
                  </a:lnTo>
                  <a:lnTo>
                    <a:pt x="64" y="269"/>
                  </a:lnTo>
                  <a:lnTo>
                    <a:pt x="59" y="279"/>
                  </a:lnTo>
                  <a:lnTo>
                    <a:pt x="61" y="284"/>
                  </a:lnTo>
                  <a:lnTo>
                    <a:pt x="69" y="287"/>
                  </a:lnTo>
                  <a:lnTo>
                    <a:pt x="74" y="295"/>
                  </a:lnTo>
                  <a:lnTo>
                    <a:pt x="74" y="308"/>
                  </a:lnTo>
                  <a:lnTo>
                    <a:pt x="76" y="312"/>
                  </a:lnTo>
                  <a:lnTo>
                    <a:pt x="74" y="318"/>
                  </a:lnTo>
                  <a:lnTo>
                    <a:pt x="70" y="319"/>
                  </a:lnTo>
                  <a:lnTo>
                    <a:pt x="68" y="316"/>
                  </a:lnTo>
                  <a:lnTo>
                    <a:pt x="60" y="321"/>
                  </a:lnTo>
                  <a:lnTo>
                    <a:pt x="49" y="319"/>
                  </a:lnTo>
                  <a:lnTo>
                    <a:pt x="37" y="318"/>
                  </a:lnTo>
                  <a:lnTo>
                    <a:pt x="27" y="316"/>
                  </a:lnTo>
                  <a:lnTo>
                    <a:pt x="25" y="325"/>
                  </a:lnTo>
                  <a:lnTo>
                    <a:pt x="16" y="325"/>
                  </a:lnTo>
                  <a:lnTo>
                    <a:pt x="9" y="325"/>
                  </a:lnTo>
                  <a:lnTo>
                    <a:pt x="0" y="325"/>
                  </a:lnTo>
                  <a:lnTo>
                    <a:pt x="6" y="334"/>
                  </a:lnTo>
                  <a:lnTo>
                    <a:pt x="17" y="337"/>
                  </a:lnTo>
                  <a:lnTo>
                    <a:pt x="20" y="343"/>
                  </a:lnTo>
                  <a:lnTo>
                    <a:pt x="23" y="350"/>
                  </a:lnTo>
                  <a:lnTo>
                    <a:pt x="27" y="352"/>
                  </a:lnTo>
                  <a:lnTo>
                    <a:pt x="36" y="354"/>
                  </a:lnTo>
                  <a:lnTo>
                    <a:pt x="40" y="359"/>
                  </a:lnTo>
                  <a:lnTo>
                    <a:pt x="50" y="356"/>
                  </a:lnTo>
                  <a:lnTo>
                    <a:pt x="56" y="354"/>
                  </a:lnTo>
                  <a:lnTo>
                    <a:pt x="61" y="354"/>
                  </a:lnTo>
                  <a:lnTo>
                    <a:pt x="58" y="359"/>
                  </a:lnTo>
                  <a:lnTo>
                    <a:pt x="53" y="366"/>
                  </a:lnTo>
                  <a:lnTo>
                    <a:pt x="43" y="367"/>
                  </a:lnTo>
                  <a:lnTo>
                    <a:pt x="37" y="370"/>
                  </a:lnTo>
                  <a:lnTo>
                    <a:pt x="25" y="370"/>
                  </a:lnTo>
                  <a:lnTo>
                    <a:pt x="31" y="377"/>
                  </a:lnTo>
                  <a:lnTo>
                    <a:pt x="40" y="389"/>
                  </a:lnTo>
                  <a:lnTo>
                    <a:pt x="46" y="395"/>
                  </a:lnTo>
                  <a:lnTo>
                    <a:pt x="53" y="402"/>
                  </a:lnTo>
                  <a:lnTo>
                    <a:pt x="61" y="411"/>
                  </a:lnTo>
                  <a:lnTo>
                    <a:pt x="75" y="412"/>
                  </a:lnTo>
                  <a:lnTo>
                    <a:pt x="84" y="410"/>
                  </a:lnTo>
                  <a:lnTo>
                    <a:pt x="94" y="405"/>
                  </a:lnTo>
                  <a:lnTo>
                    <a:pt x="96" y="398"/>
                  </a:lnTo>
                  <a:lnTo>
                    <a:pt x="99" y="392"/>
                  </a:lnTo>
                  <a:lnTo>
                    <a:pt x="100" y="386"/>
                  </a:lnTo>
                  <a:lnTo>
                    <a:pt x="100" y="382"/>
                  </a:lnTo>
                  <a:lnTo>
                    <a:pt x="104" y="376"/>
                  </a:lnTo>
                  <a:lnTo>
                    <a:pt x="109" y="377"/>
                  </a:lnTo>
                  <a:lnTo>
                    <a:pt x="111" y="378"/>
                  </a:lnTo>
                  <a:lnTo>
                    <a:pt x="115" y="376"/>
                  </a:lnTo>
                  <a:lnTo>
                    <a:pt x="114" y="381"/>
                  </a:lnTo>
                  <a:lnTo>
                    <a:pt x="108" y="383"/>
                  </a:lnTo>
                  <a:lnTo>
                    <a:pt x="105" y="383"/>
                  </a:lnTo>
                  <a:lnTo>
                    <a:pt x="107" y="393"/>
                  </a:lnTo>
                  <a:lnTo>
                    <a:pt x="112" y="394"/>
                  </a:lnTo>
                  <a:lnTo>
                    <a:pt x="107" y="398"/>
                  </a:lnTo>
                  <a:lnTo>
                    <a:pt x="110" y="408"/>
                  </a:lnTo>
                  <a:lnTo>
                    <a:pt x="111" y="419"/>
                  </a:lnTo>
                  <a:lnTo>
                    <a:pt x="105" y="441"/>
                  </a:lnTo>
                  <a:lnTo>
                    <a:pt x="105" y="449"/>
                  </a:lnTo>
                  <a:lnTo>
                    <a:pt x="111" y="458"/>
                  </a:lnTo>
                  <a:lnTo>
                    <a:pt x="110" y="485"/>
                  </a:lnTo>
                  <a:lnTo>
                    <a:pt x="116" y="499"/>
                  </a:lnTo>
                  <a:lnTo>
                    <a:pt x="115" y="518"/>
                  </a:lnTo>
                  <a:lnTo>
                    <a:pt x="114" y="534"/>
                  </a:lnTo>
                  <a:lnTo>
                    <a:pt x="123" y="541"/>
                  </a:lnTo>
                  <a:lnTo>
                    <a:pt x="128" y="559"/>
                  </a:lnTo>
                  <a:lnTo>
                    <a:pt x="126" y="561"/>
                  </a:lnTo>
                  <a:lnTo>
                    <a:pt x="133" y="566"/>
                  </a:lnTo>
                  <a:lnTo>
                    <a:pt x="141" y="580"/>
                  </a:lnTo>
                  <a:lnTo>
                    <a:pt x="144" y="602"/>
                  </a:lnTo>
                  <a:lnTo>
                    <a:pt x="144" y="619"/>
                  </a:lnTo>
                  <a:lnTo>
                    <a:pt x="151" y="631"/>
                  </a:lnTo>
                  <a:lnTo>
                    <a:pt x="156" y="643"/>
                  </a:lnTo>
                  <a:lnTo>
                    <a:pt x="165" y="656"/>
                  </a:lnTo>
                  <a:lnTo>
                    <a:pt x="170" y="678"/>
                  </a:lnTo>
                  <a:lnTo>
                    <a:pt x="184" y="699"/>
                  </a:lnTo>
                  <a:lnTo>
                    <a:pt x="183" y="723"/>
                  </a:lnTo>
                  <a:lnTo>
                    <a:pt x="192" y="733"/>
                  </a:lnTo>
                  <a:lnTo>
                    <a:pt x="203" y="741"/>
                  </a:lnTo>
                  <a:lnTo>
                    <a:pt x="209" y="748"/>
                  </a:lnTo>
                  <a:lnTo>
                    <a:pt x="228" y="737"/>
                  </a:lnTo>
                  <a:lnTo>
                    <a:pt x="231" y="723"/>
                  </a:lnTo>
                  <a:lnTo>
                    <a:pt x="237" y="716"/>
                  </a:lnTo>
                  <a:lnTo>
                    <a:pt x="249" y="716"/>
                  </a:lnTo>
                  <a:lnTo>
                    <a:pt x="252" y="702"/>
                  </a:lnTo>
                  <a:lnTo>
                    <a:pt x="261" y="691"/>
                  </a:lnTo>
                  <a:lnTo>
                    <a:pt x="271" y="690"/>
                  </a:lnTo>
                  <a:lnTo>
                    <a:pt x="273" y="669"/>
                  </a:lnTo>
                  <a:lnTo>
                    <a:pt x="271" y="653"/>
                  </a:lnTo>
                  <a:lnTo>
                    <a:pt x="284" y="639"/>
                  </a:lnTo>
                  <a:lnTo>
                    <a:pt x="284" y="600"/>
                  </a:lnTo>
                  <a:lnTo>
                    <a:pt x="280" y="594"/>
                  </a:lnTo>
                  <a:lnTo>
                    <a:pt x="280" y="577"/>
                  </a:lnTo>
                  <a:lnTo>
                    <a:pt x="278" y="567"/>
                  </a:lnTo>
                  <a:lnTo>
                    <a:pt x="284" y="555"/>
                  </a:lnTo>
                  <a:lnTo>
                    <a:pt x="288" y="546"/>
                  </a:lnTo>
                  <a:lnTo>
                    <a:pt x="294" y="547"/>
                  </a:lnTo>
                  <a:lnTo>
                    <a:pt x="300" y="550"/>
                  </a:lnTo>
                  <a:lnTo>
                    <a:pt x="313" y="534"/>
                  </a:lnTo>
                  <a:lnTo>
                    <a:pt x="324" y="532"/>
                  </a:lnTo>
                  <a:lnTo>
                    <a:pt x="336" y="528"/>
                  </a:lnTo>
                  <a:lnTo>
                    <a:pt x="336" y="516"/>
                  </a:lnTo>
                  <a:lnTo>
                    <a:pt x="349" y="506"/>
                  </a:lnTo>
                  <a:lnTo>
                    <a:pt x="363" y="494"/>
                  </a:lnTo>
                  <a:lnTo>
                    <a:pt x="380" y="486"/>
                  </a:lnTo>
                  <a:lnTo>
                    <a:pt x="397" y="462"/>
                  </a:lnTo>
                  <a:lnTo>
                    <a:pt x="405" y="452"/>
                  </a:lnTo>
                  <a:lnTo>
                    <a:pt x="408" y="442"/>
                  </a:lnTo>
                  <a:lnTo>
                    <a:pt x="417" y="447"/>
                  </a:lnTo>
                  <a:lnTo>
                    <a:pt x="428" y="446"/>
                  </a:lnTo>
                  <a:lnTo>
                    <a:pt x="437" y="436"/>
                  </a:lnTo>
                  <a:lnTo>
                    <a:pt x="444" y="422"/>
                  </a:lnTo>
                  <a:lnTo>
                    <a:pt x="440" y="412"/>
                  </a:lnTo>
                  <a:lnTo>
                    <a:pt x="444" y="401"/>
                  </a:lnTo>
                  <a:lnTo>
                    <a:pt x="453" y="401"/>
                  </a:lnTo>
                  <a:lnTo>
                    <a:pt x="454" y="398"/>
                  </a:lnTo>
                  <a:lnTo>
                    <a:pt x="463" y="392"/>
                  </a:lnTo>
                  <a:lnTo>
                    <a:pt x="468" y="382"/>
                  </a:lnTo>
                  <a:lnTo>
                    <a:pt x="473" y="381"/>
                  </a:lnTo>
                  <a:lnTo>
                    <a:pt x="468" y="394"/>
                  </a:lnTo>
                  <a:lnTo>
                    <a:pt x="473" y="397"/>
                  </a:lnTo>
                  <a:lnTo>
                    <a:pt x="477" y="398"/>
                  </a:lnTo>
                  <a:lnTo>
                    <a:pt x="479" y="390"/>
                  </a:lnTo>
                  <a:lnTo>
                    <a:pt x="480" y="397"/>
                  </a:lnTo>
                  <a:lnTo>
                    <a:pt x="488" y="397"/>
                  </a:lnTo>
                  <a:lnTo>
                    <a:pt x="490" y="387"/>
                  </a:lnTo>
                  <a:lnTo>
                    <a:pt x="490" y="381"/>
                  </a:lnTo>
                  <a:lnTo>
                    <a:pt x="484" y="373"/>
                  </a:lnTo>
                  <a:lnTo>
                    <a:pt x="484" y="357"/>
                  </a:lnTo>
                  <a:lnTo>
                    <a:pt x="477" y="351"/>
                  </a:lnTo>
                  <a:lnTo>
                    <a:pt x="482" y="329"/>
                  </a:lnTo>
                  <a:lnTo>
                    <a:pt x="472" y="328"/>
                  </a:lnTo>
                  <a:lnTo>
                    <a:pt x="468" y="321"/>
                  </a:lnTo>
                  <a:lnTo>
                    <a:pt x="472" y="308"/>
                  </a:lnTo>
                  <a:lnTo>
                    <a:pt x="483" y="308"/>
                  </a:lnTo>
                  <a:lnTo>
                    <a:pt x="480" y="300"/>
                  </a:lnTo>
                  <a:lnTo>
                    <a:pt x="469" y="294"/>
                  </a:lnTo>
                  <a:lnTo>
                    <a:pt x="470" y="284"/>
                  </a:lnTo>
                  <a:lnTo>
                    <a:pt x="474" y="275"/>
                  </a:lnTo>
                  <a:lnTo>
                    <a:pt x="484" y="278"/>
                  </a:lnTo>
                  <a:lnTo>
                    <a:pt x="495" y="286"/>
                  </a:lnTo>
                  <a:lnTo>
                    <a:pt x="505" y="284"/>
                  </a:lnTo>
                  <a:lnTo>
                    <a:pt x="504" y="301"/>
                  </a:lnTo>
                  <a:lnTo>
                    <a:pt x="513" y="305"/>
                  </a:lnTo>
                  <a:lnTo>
                    <a:pt x="524" y="305"/>
                  </a:lnTo>
                  <a:lnTo>
                    <a:pt x="536" y="305"/>
                  </a:lnTo>
                  <a:lnTo>
                    <a:pt x="549" y="305"/>
                  </a:lnTo>
                  <a:lnTo>
                    <a:pt x="559" y="307"/>
                  </a:lnTo>
                  <a:lnTo>
                    <a:pt x="562" y="319"/>
                  </a:lnTo>
                  <a:lnTo>
                    <a:pt x="557" y="325"/>
                  </a:lnTo>
                  <a:lnTo>
                    <a:pt x="549" y="330"/>
                  </a:lnTo>
                  <a:lnTo>
                    <a:pt x="543" y="332"/>
                  </a:lnTo>
                  <a:lnTo>
                    <a:pt x="536" y="343"/>
                  </a:lnTo>
                  <a:lnTo>
                    <a:pt x="547" y="357"/>
                  </a:lnTo>
                  <a:lnTo>
                    <a:pt x="552" y="357"/>
                  </a:lnTo>
                  <a:lnTo>
                    <a:pt x="557" y="348"/>
                  </a:lnTo>
                  <a:lnTo>
                    <a:pt x="558" y="342"/>
                  </a:lnTo>
                  <a:lnTo>
                    <a:pt x="565" y="341"/>
                  </a:lnTo>
                  <a:lnTo>
                    <a:pt x="565" y="345"/>
                  </a:lnTo>
                  <a:lnTo>
                    <a:pt x="568" y="356"/>
                  </a:lnTo>
                  <a:lnTo>
                    <a:pt x="568" y="370"/>
                  </a:lnTo>
                  <a:lnTo>
                    <a:pt x="569" y="376"/>
                  </a:lnTo>
                  <a:lnTo>
                    <a:pt x="579" y="383"/>
                  </a:lnTo>
                  <a:lnTo>
                    <a:pt x="584" y="377"/>
                  </a:lnTo>
                  <a:lnTo>
                    <a:pt x="585" y="367"/>
                  </a:lnTo>
                  <a:lnTo>
                    <a:pt x="584" y="360"/>
                  </a:lnTo>
                  <a:lnTo>
                    <a:pt x="588" y="354"/>
                  </a:lnTo>
                  <a:lnTo>
                    <a:pt x="592" y="337"/>
                  </a:lnTo>
                  <a:lnTo>
                    <a:pt x="593" y="332"/>
                  </a:lnTo>
                  <a:lnTo>
                    <a:pt x="603" y="335"/>
                  </a:lnTo>
                  <a:lnTo>
                    <a:pt x="607" y="328"/>
                  </a:lnTo>
                  <a:lnTo>
                    <a:pt x="607" y="321"/>
                  </a:lnTo>
                  <a:lnTo>
                    <a:pt x="615" y="308"/>
                  </a:lnTo>
                  <a:lnTo>
                    <a:pt x="613" y="296"/>
                  </a:lnTo>
                  <a:lnTo>
                    <a:pt x="619" y="283"/>
                  </a:lnTo>
                  <a:lnTo>
                    <a:pt x="620" y="272"/>
                  </a:lnTo>
                  <a:lnTo>
                    <a:pt x="622" y="259"/>
                  </a:lnTo>
                  <a:lnTo>
                    <a:pt x="634" y="256"/>
                  </a:lnTo>
                  <a:lnTo>
                    <a:pt x="642" y="245"/>
                  </a:lnTo>
                  <a:lnTo>
                    <a:pt x="653" y="241"/>
                  </a:lnTo>
                  <a:lnTo>
                    <a:pt x="659" y="248"/>
                  </a:lnTo>
                  <a:lnTo>
                    <a:pt x="656" y="231"/>
                  </a:lnTo>
                  <a:lnTo>
                    <a:pt x="664" y="223"/>
                  </a:lnTo>
                  <a:lnTo>
                    <a:pt x="672" y="213"/>
                  </a:lnTo>
                  <a:lnTo>
                    <a:pt x="672" y="208"/>
                  </a:lnTo>
                  <a:lnTo>
                    <a:pt x="664" y="208"/>
                  </a:lnTo>
                  <a:lnTo>
                    <a:pt x="660" y="215"/>
                  </a:lnTo>
                  <a:lnTo>
                    <a:pt x="653" y="215"/>
                  </a:lnTo>
                  <a:lnTo>
                    <a:pt x="643" y="212"/>
                  </a:lnTo>
                  <a:lnTo>
                    <a:pt x="649" y="204"/>
                  </a:lnTo>
                  <a:lnTo>
                    <a:pt x="646" y="199"/>
                  </a:lnTo>
                  <a:lnTo>
                    <a:pt x="640" y="195"/>
                  </a:lnTo>
                  <a:lnTo>
                    <a:pt x="632" y="190"/>
                  </a:lnTo>
                  <a:lnTo>
                    <a:pt x="627" y="197"/>
                  </a:lnTo>
                  <a:lnTo>
                    <a:pt x="624" y="204"/>
                  </a:lnTo>
                  <a:lnTo>
                    <a:pt x="618" y="204"/>
                  </a:lnTo>
                  <a:lnTo>
                    <a:pt x="613" y="199"/>
                  </a:lnTo>
                  <a:lnTo>
                    <a:pt x="604" y="195"/>
                  </a:lnTo>
                  <a:lnTo>
                    <a:pt x="600" y="195"/>
                  </a:lnTo>
                  <a:lnTo>
                    <a:pt x="596" y="203"/>
                  </a:lnTo>
                  <a:lnTo>
                    <a:pt x="593" y="212"/>
                  </a:lnTo>
                  <a:lnTo>
                    <a:pt x="588" y="215"/>
                  </a:lnTo>
                  <a:lnTo>
                    <a:pt x="578" y="213"/>
                  </a:lnTo>
                  <a:lnTo>
                    <a:pt x="573" y="225"/>
                  </a:lnTo>
                  <a:lnTo>
                    <a:pt x="565" y="227"/>
                  </a:lnTo>
                  <a:lnTo>
                    <a:pt x="559" y="231"/>
                  </a:lnTo>
                  <a:lnTo>
                    <a:pt x="560" y="234"/>
                  </a:lnTo>
                  <a:lnTo>
                    <a:pt x="567" y="233"/>
                  </a:lnTo>
                  <a:lnTo>
                    <a:pt x="563" y="236"/>
                  </a:lnTo>
                  <a:lnTo>
                    <a:pt x="552" y="238"/>
                  </a:lnTo>
                  <a:lnTo>
                    <a:pt x="543" y="240"/>
                  </a:lnTo>
                  <a:lnTo>
                    <a:pt x="539" y="242"/>
                  </a:lnTo>
                  <a:lnTo>
                    <a:pt x="540" y="248"/>
                  </a:lnTo>
                  <a:lnTo>
                    <a:pt x="553" y="248"/>
                  </a:lnTo>
                  <a:lnTo>
                    <a:pt x="557" y="258"/>
                  </a:lnTo>
                  <a:lnTo>
                    <a:pt x="544" y="262"/>
                  </a:lnTo>
                  <a:lnTo>
                    <a:pt x="531" y="262"/>
                  </a:lnTo>
                  <a:lnTo>
                    <a:pt x="520" y="266"/>
                  </a:lnTo>
                  <a:lnTo>
                    <a:pt x="513" y="262"/>
                  </a:lnTo>
                  <a:lnTo>
                    <a:pt x="503" y="265"/>
                  </a:lnTo>
                  <a:lnTo>
                    <a:pt x="493" y="263"/>
                  </a:lnTo>
                  <a:lnTo>
                    <a:pt x="482" y="259"/>
                  </a:lnTo>
                  <a:lnTo>
                    <a:pt x="476" y="253"/>
                  </a:lnTo>
                  <a:lnTo>
                    <a:pt x="477" y="242"/>
                  </a:lnTo>
                  <a:lnTo>
                    <a:pt x="475" y="234"/>
                  </a:lnTo>
                  <a:lnTo>
                    <a:pt x="464" y="240"/>
                  </a:lnTo>
                  <a:lnTo>
                    <a:pt x="458" y="250"/>
                  </a:lnTo>
                  <a:lnTo>
                    <a:pt x="465" y="258"/>
                  </a:lnTo>
                  <a:lnTo>
                    <a:pt x="468" y="266"/>
                  </a:lnTo>
                  <a:lnTo>
                    <a:pt x="463" y="275"/>
                  </a:lnTo>
                  <a:lnTo>
                    <a:pt x="451" y="277"/>
                  </a:lnTo>
                  <a:lnTo>
                    <a:pt x="441" y="277"/>
                  </a:lnTo>
                  <a:lnTo>
                    <a:pt x="427" y="272"/>
                  </a:lnTo>
                  <a:lnTo>
                    <a:pt x="417" y="274"/>
                  </a:lnTo>
                  <a:lnTo>
                    <a:pt x="406" y="266"/>
                  </a:lnTo>
                  <a:lnTo>
                    <a:pt x="400" y="270"/>
                  </a:lnTo>
                  <a:lnTo>
                    <a:pt x="383" y="251"/>
                  </a:lnTo>
                  <a:lnTo>
                    <a:pt x="366" y="253"/>
                  </a:lnTo>
                  <a:lnTo>
                    <a:pt x="358" y="251"/>
                  </a:lnTo>
                  <a:lnTo>
                    <a:pt x="355" y="257"/>
                  </a:lnTo>
                  <a:lnTo>
                    <a:pt x="345" y="249"/>
                  </a:lnTo>
                  <a:lnTo>
                    <a:pt x="334" y="250"/>
                  </a:lnTo>
                  <a:lnTo>
                    <a:pt x="328" y="240"/>
                  </a:lnTo>
                  <a:lnTo>
                    <a:pt x="318" y="244"/>
                  </a:lnTo>
                  <a:lnTo>
                    <a:pt x="309" y="232"/>
                  </a:lnTo>
                  <a:lnTo>
                    <a:pt x="289" y="218"/>
                  </a:lnTo>
                  <a:lnTo>
                    <a:pt x="293" y="208"/>
                  </a:lnTo>
                  <a:lnTo>
                    <a:pt x="293" y="199"/>
                  </a:lnTo>
                  <a:lnTo>
                    <a:pt x="302" y="193"/>
                  </a:lnTo>
                  <a:lnTo>
                    <a:pt x="306" y="185"/>
                  </a:lnTo>
                  <a:lnTo>
                    <a:pt x="293" y="174"/>
                  </a:lnTo>
                  <a:lnTo>
                    <a:pt x="282" y="164"/>
                  </a:lnTo>
                  <a:lnTo>
                    <a:pt x="271" y="158"/>
                  </a:lnTo>
                  <a:lnTo>
                    <a:pt x="262" y="150"/>
                  </a:lnTo>
                  <a:lnTo>
                    <a:pt x="253" y="156"/>
                  </a:lnTo>
                  <a:lnTo>
                    <a:pt x="252" y="150"/>
                  </a:lnTo>
                  <a:lnTo>
                    <a:pt x="257" y="138"/>
                  </a:lnTo>
                  <a:lnTo>
                    <a:pt x="252" y="132"/>
                  </a:lnTo>
                  <a:lnTo>
                    <a:pt x="253" y="118"/>
                  </a:lnTo>
                  <a:lnTo>
                    <a:pt x="259" y="119"/>
                  </a:lnTo>
                  <a:lnTo>
                    <a:pt x="263" y="130"/>
                  </a:lnTo>
                  <a:lnTo>
                    <a:pt x="280" y="119"/>
                  </a:lnTo>
                  <a:lnTo>
                    <a:pt x="271" y="106"/>
                  </a:lnTo>
                  <a:lnTo>
                    <a:pt x="262" y="100"/>
                  </a:lnTo>
                  <a:lnTo>
                    <a:pt x="262" y="87"/>
                  </a:lnTo>
                  <a:lnTo>
                    <a:pt x="271" y="80"/>
                  </a:lnTo>
                  <a:lnTo>
                    <a:pt x="278" y="80"/>
                  </a:lnTo>
                  <a:lnTo>
                    <a:pt x="280" y="74"/>
                  </a:lnTo>
                  <a:lnTo>
                    <a:pt x="283" y="67"/>
                  </a:lnTo>
                  <a:lnTo>
                    <a:pt x="293" y="62"/>
                  </a:lnTo>
                  <a:lnTo>
                    <a:pt x="296" y="50"/>
                  </a:lnTo>
                  <a:lnTo>
                    <a:pt x="294" y="44"/>
                  </a:lnTo>
                  <a:lnTo>
                    <a:pt x="284" y="39"/>
                  </a:lnTo>
                  <a:lnTo>
                    <a:pt x="277" y="34"/>
                  </a:lnTo>
                  <a:lnTo>
                    <a:pt x="265" y="37"/>
                  </a:lnTo>
                  <a:lnTo>
                    <a:pt x="258" y="34"/>
                  </a:lnTo>
                  <a:lnTo>
                    <a:pt x="248" y="41"/>
                  </a:lnTo>
                  <a:lnTo>
                    <a:pt x="238" y="43"/>
                  </a:lnTo>
                  <a:lnTo>
                    <a:pt x="233" y="39"/>
                  </a:lnTo>
                  <a:lnTo>
                    <a:pt x="225" y="38"/>
                  </a:lnTo>
                  <a:lnTo>
                    <a:pt x="212" y="21"/>
                  </a:lnTo>
                  <a:lnTo>
                    <a:pt x="200" y="16"/>
                  </a:lnTo>
                  <a:lnTo>
                    <a:pt x="192" y="5"/>
                  </a:lnTo>
                  <a:lnTo>
                    <a:pt x="184" y="0"/>
                  </a:lnTo>
                  <a:lnTo>
                    <a:pt x="175" y="4"/>
                  </a:lnTo>
                  <a:lnTo>
                    <a:pt x="149" y="9"/>
                  </a:lnTo>
                  <a:lnTo>
                    <a:pt x="143" y="16"/>
                  </a:lnTo>
                  <a:lnTo>
                    <a:pt x="138" y="16"/>
                  </a:lnTo>
                  <a:lnTo>
                    <a:pt x="137" y="16"/>
                  </a:lnTo>
                  <a:lnTo>
                    <a:pt x="132" y="19"/>
                  </a:lnTo>
                </a:path>
              </a:pathLst>
            </a:custGeom>
            <a:solidFill>
              <a:srgbClr val="969696"/>
            </a:solidFill>
            <a:ln w="9525" cap="rnd">
              <a:noFill/>
              <a:round/>
              <a:headEnd type="none" w="sm" len="sm"/>
              <a:tailEnd type="none" w="sm" len="sm"/>
            </a:ln>
            <a:effectLst>
              <a:outerShdw dist="35921" dir="2700000" algn="ctr" rotWithShape="0">
                <a:schemeClr val="tx2"/>
              </a:outerShdw>
            </a:effectLst>
          </p:spPr>
          <p:txBody>
            <a:bodyPr/>
            <a:lstStyle/>
            <a:p>
              <a:pPr>
                <a:defRPr/>
              </a:pPr>
              <a:endParaRPr lang="en-US" dirty="0"/>
            </a:p>
          </p:txBody>
        </p:sp>
        <p:sp>
          <p:nvSpPr>
            <p:cNvPr id="11" name="Rectangle 27"/>
            <p:cNvSpPr>
              <a:spLocks noChangeArrowheads="1"/>
            </p:cNvSpPr>
            <p:nvPr/>
          </p:nvSpPr>
          <p:spPr bwMode="auto">
            <a:xfrm>
              <a:off x="-1371600" y="2895600"/>
              <a:ext cx="524145" cy="158623"/>
            </a:xfrm>
            <a:prstGeom prst="rect">
              <a:avLst/>
            </a:prstGeom>
            <a:noFill/>
            <a:ln w="9525">
              <a:noFill/>
              <a:miter lim="800000"/>
              <a:headEnd/>
              <a:tailEnd/>
            </a:ln>
          </p:spPr>
          <p:txBody>
            <a:bodyPr wrap="none" lIns="92075" tIns="46038" rIns="92075" bIns="46038">
              <a:spAutoFit/>
            </a:bodyPr>
            <a:lstStyle/>
            <a:p>
              <a:pPr eaLnBrk="0" hangingPunct="0"/>
              <a:r>
                <a:rPr lang="en-US" sz="1000" dirty="0">
                  <a:solidFill>
                    <a:schemeClr val="bg1"/>
                  </a:solidFill>
                </a:rPr>
                <a:t>New Delhi</a:t>
              </a:r>
            </a:p>
          </p:txBody>
        </p:sp>
        <p:sp>
          <p:nvSpPr>
            <p:cNvPr id="12" name="Rectangle 30"/>
            <p:cNvSpPr>
              <a:spLocks noChangeArrowheads="1"/>
            </p:cNvSpPr>
            <p:nvPr/>
          </p:nvSpPr>
          <p:spPr bwMode="auto">
            <a:xfrm>
              <a:off x="-1447800" y="3596789"/>
              <a:ext cx="451670" cy="158623"/>
            </a:xfrm>
            <a:prstGeom prst="rect">
              <a:avLst/>
            </a:prstGeom>
            <a:noFill/>
            <a:ln w="9525">
              <a:noFill/>
              <a:miter lim="800000"/>
              <a:headEnd/>
              <a:tailEnd/>
            </a:ln>
          </p:spPr>
          <p:txBody>
            <a:bodyPr wrap="none" lIns="92075" tIns="46038" rIns="92075" bIns="46038">
              <a:spAutoFit/>
            </a:bodyPr>
            <a:lstStyle/>
            <a:p>
              <a:pPr eaLnBrk="0" hangingPunct="0"/>
              <a:r>
                <a:rPr lang="en-US" sz="1000" dirty="0">
                  <a:solidFill>
                    <a:schemeClr val="bg1"/>
                  </a:solidFill>
                </a:rPr>
                <a:t>Mumbai</a:t>
              </a:r>
            </a:p>
          </p:txBody>
        </p:sp>
      </p:grpSp>
      <p:sp>
        <p:nvSpPr>
          <p:cNvPr id="13" name="Text Box 38"/>
          <p:cNvSpPr txBox="1">
            <a:spLocks noChangeArrowheads="1"/>
          </p:cNvSpPr>
          <p:nvPr/>
        </p:nvSpPr>
        <p:spPr bwMode="auto">
          <a:xfrm>
            <a:off x="3581400" y="4719935"/>
            <a:ext cx="3200400" cy="46166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spcBef>
                <a:spcPct val="50000"/>
              </a:spcBef>
              <a:defRPr/>
            </a:pPr>
            <a:r>
              <a:rPr lang="en-US" sz="1200" i="1" dirty="0">
                <a:solidFill>
                  <a:srgbClr val="FF0000"/>
                </a:solidFill>
              </a:rPr>
              <a:t>Associate offices in Chennai, Bangalore, </a:t>
            </a:r>
            <a:r>
              <a:rPr lang="en-US" sz="1200" i="1" dirty="0" smtClean="0">
                <a:solidFill>
                  <a:srgbClr val="FF0000"/>
                </a:solidFill>
              </a:rPr>
              <a:t>and Chandigarh</a:t>
            </a:r>
            <a:endParaRPr lang="en-US" sz="1200" i="1" dirty="0">
              <a:solidFill>
                <a:srgbClr val="FF0000"/>
              </a:solidFill>
            </a:endParaRPr>
          </a:p>
        </p:txBody>
      </p:sp>
      <p:sp>
        <p:nvSpPr>
          <p:cNvPr id="14" name="TextBox 13"/>
          <p:cNvSpPr txBox="1"/>
          <p:nvPr/>
        </p:nvSpPr>
        <p:spPr>
          <a:xfrm>
            <a:off x="76200" y="1600200"/>
            <a:ext cx="3657600" cy="3952877"/>
          </a:xfrm>
          <a:prstGeom prst="rect">
            <a:avLst/>
          </a:prstGeom>
          <a:noFill/>
        </p:spPr>
        <p:txBody>
          <a:bodyPr wrap="square" rtlCol="0">
            <a:spAutoFit/>
          </a:bodyPr>
          <a:lstStyle/>
          <a:p>
            <a:pPr algn="just">
              <a:lnSpc>
                <a:spcPct val="112000"/>
              </a:lnSpc>
            </a:pPr>
            <a:r>
              <a:rPr lang="en-US" sz="1400" dirty="0" smtClean="0">
                <a:solidFill>
                  <a:schemeClr val="bg2"/>
                </a:solidFill>
              </a:rPr>
              <a:t>We currently have offices in Delhi and Mumbai, with a resource strength of </a:t>
            </a:r>
            <a:r>
              <a:rPr lang="en-US" sz="1400" dirty="0" smtClean="0">
                <a:solidFill>
                  <a:srgbClr val="FF0000"/>
                </a:solidFill>
              </a:rPr>
              <a:t>75+</a:t>
            </a:r>
            <a:r>
              <a:rPr lang="en-US" sz="1400" dirty="0" smtClean="0">
                <a:solidFill>
                  <a:schemeClr val="bg2"/>
                </a:solidFill>
              </a:rPr>
              <a:t>. The team is led by very experienced </a:t>
            </a:r>
            <a:r>
              <a:rPr lang="en-US" sz="1400" dirty="0">
                <a:solidFill>
                  <a:srgbClr val="FF0000"/>
                </a:solidFill>
              </a:rPr>
              <a:t>7</a:t>
            </a:r>
            <a:r>
              <a:rPr lang="en-US" sz="1400" dirty="0" smtClean="0">
                <a:solidFill>
                  <a:srgbClr val="FF0000"/>
                </a:solidFill>
              </a:rPr>
              <a:t> partners / directors</a:t>
            </a:r>
            <a:r>
              <a:rPr lang="en-US" sz="1400" dirty="0" smtClean="0">
                <a:solidFill>
                  <a:schemeClr val="bg2"/>
                </a:solidFill>
              </a:rPr>
              <a:t>, who have had significant experience in Assurance, Transaction Advisory, Operations &amp; Risk Consulting, Taxation and M&amp;A Advisory with the Big 4 and in the Industry.</a:t>
            </a:r>
          </a:p>
          <a:p>
            <a:pPr algn="just">
              <a:lnSpc>
                <a:spcPct val="112000"/>
              </a:lnSpc>
            </a:pPr>
            <a:endParaRPr lang="en-US" sz="1400" dirty="0" smtClean="0">
              <a:solidFill>
                <a:schemeClr val="bg2"/>
              </a:solidFill>
            </a:endParaRPr>
          </a:p>
          <a:p>
            <a:pPr marL="0" lvl="1" algn="just">
              <a:lnSpc>
                <a:spcPct val="112000"/>
              </a:lnSpc>
            </a:pPr>
            <a:r>
              <a:rPr lang="en-US" sz="1400" dirty="0" smtClean="0">
                <a:solidFill>
                  <a:schemeClr val="bg2"/>
                </a:solidFill>
              </a:rPr>
              <a:t>The team comprises of </a:t>
            </a:r>
            <a:r>
              <a:rPr lang="en-US" sz="1400" dirty="0" smtClean="0">
                <a:solidFill>
                  <a:srgbClr val="FF0000"/>
                </a:solidFill>
              </a:rPr>
              <a:t>CA’s, CPA’s, MBA’s, CIA’s, CISA’s, Engineers and IT professionals</a:t>
            </a:r>
            <a:r>
              <a:rPr lang="en-US" sz="1400" dirty="0" smtClean="0">
                <a:solidFill>
                  <a:schemeClr val="bg2"/>
                </a:solidFill>
              </a:rPr>
              <a:t>. The firm has deep routed relationships with over 250 listed and private companies in both large and small &amp; medium enterprise segments.</a:t>
            </a:r>
          </a:p>
          <a:p>
            <a:pPr marL="0" lvl="1" algn="just">
              <a:lnSpc>
                <a:spcPct val="112000"/>
              </a:lnSpc>
            </a:pPr>
            <a:endParaRPr lang="en-US" sz="1400" dirty="0" smtClean="0">
              <a:solidFill>
                <a:schemeClr val="bg2"/>
              </a:solidFill>
            </a:endParaRPr>
          </a:p>
          <a:p>
            <a:pPr marL="0" lvl="1" algn="just">
              <a:lnSpc>
                <a:spcPct val="112000"/>
              </a:lnSpc>
            </a:pPr>
            <a:r>
              <a:rPr lang="en-US" sz="1400" dirty="0">
                <a:solidFill>
                  <a:schemeClr val="bg2"/>
                </a:solidFill>
              </a:rPr>
              <a:t>We have the ability to service your needs anywhere in the world. </a:t>
            </a:r>
            <a:r>
              <a:rPr lang="en-US" sz="1400" dirty="0" smtClean="0">
                <a:solidFill>
                  <a:schemeClr val="bg2"/>
                </a:solidFill>
              </a:rPr>
              <a:t>  </a:t>
            </a:r>
            <a:endParaRPr lang="en-US" sz="1400" dirty="0">
              <a:solidFill>
                <a:schemeClr val="bg2"/>
              </a:solidFill>
            </a:endParaRPr>
          </a:p>
        </p:txBody>
      </p:sp>
      <p:sp>
        <p:nvSpPr>
          <p:cNvPr id="23" name="Rectangle 30"/>
          <p:cNvSpPr>
            <a:spLocks noChangeArrowheads="1"/>
          </p:cNvSpPr>
          <p:nvPr/>
        </p:nvSpPr>
        <p:spPr bwMode="auto">
          <a:xfrm>
            <a:off x="4263473" y="2693335"/>
            <a:ext cx="496931" cy="246863"/>
          </a:xfrm>
          <a:prstGeom prst="rect">
            <a:avLst/>
          </a:prstGeom>
          <a:noFill/>
          <a:ln w="9525">
            <a:noFill/>
            <a:miter lim="800000"/>
            <a:headEnd/>
            <a:tailEnd/>
          </a:ln>
        </p:spPr>
        <p:txBody>
          <a:bodyPr wrap="none" lIns="92075" tIns="46038" rIns="92075" bIns="46038">
            <a:spAutoFit/>
          </a:bodyPr>
          <a:lstStyle/>
          <a:p>
            <a:pPr eaLnBrk="0" hangingPunct="0"/>
            <a:r>
              <a:rPr lang="en-US" sz="1000" dirty="0" smtClean="0">
                <a:solidFill>
                  <a:schemeClr val="bg1"/>
                </a:solidFill>
              </a:rPr>
              <a:t>Jaipur</a:t>
            </a:r>
            <a:endParaRPr lang="en-US" sz="1000" dirty="0">
              <a:solidFill>
                <a:schemeClr val="bg1"/>
              </a:solidFill>
            </a:endParaRPr>
          </a:p>
        </p:txBody>
      </p:sp>
      <p:sp>
        <p:nvSpPr>
          <p:cNvPr id="24" name="Rectangle 23"/>
          <p:cNvSpPr/>
          <p:nvPr/>
        </p:nvSpPr>
        <p:spPr>
          <a:xfrm>
            <a:off x="209550" y="6529804"/>
            <a:ext cx="2590800" cy="1847850"/>
          </a:xfrm>
          <a:prstGeom prst="rect">
            <a:avLst/>
          </a:prstGeom>
          <a:solidFill>
            <a:srgbClr val="FF00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5" name="Rounded Rectangle 24"/>
          <p:cNvSpPr/>
          <p:nvPr/>
        </p:nvSpPr>
        <p:spPr>
          <a:xfrm>
            <a:off x="228600" y="5867400"/>
            <a:ext cx="2514600" cy="6096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alibri" pitchFamily="34" charset="0"/>
                <a:cs typeface="Calibri" pitchFamily="34" charset="0"/>
              </a:rPr>
              <a:t>Our Industry Focus</a:t>
            </a:r>
            <a:endParaRPr lang="en-US" b="1" dirty="0">
              <a:solidFill>
                <a:schemeClr val="bg1"/>
              </a:solidFill>
              <a:latin typeface="Calibri" pitchFamily="34" charset="0"/>
              <a:cs typeface="Calibri" pitchFamily="34" charset="0"/>
            </a:endParaRPr>
          </a:p>
        </p:txBody>
      </p:sp>
      <p:sp>
        <p:nvSpPr>
          <p:cNvPr id="26" name="TextBox 25"/>
          <p:cNvSpPr txBox="1"/>
          <p:nvPr/>
        </p:nvSpPr>
        <p:spPr>
          <a:xfrm>
            <a:off x="95250" y="6477000"/>
            <a:ext cx="2743200" cy="307777"/>
          </a:xfrm>
          <a:prstGeom prst="rect">
            <a:avLst/>
          </a:prstGeom>
          <a:noFill/>
        </p:spPr>
        <p:txBody>
          <a:bodyPr wrap="square" rtlCol="0">
            <a:spAutoFit/>
          </a:bodyPr>
          <a:lstStyle/>
          <a:p>
            <a:pPr algn="ctr"/>
            <a:r>
              <a:rPr lang="en-US" sz="1400" dirty="0" smtClean="0"/>
              <a:t>Real Estate and Infra</a:t>
            </a:r>
            <a:endParaRPr lang="en-US" sz="1400" dirty="0"/>
          </a:p>
        </p:txBody>
      </p:sp>
      <p:sp>
        <p:nvSpPr>
          <p:cNvPr id="27" name="TextBox 26"/>
          <p:cNvSpPr txBox="1"/>
          <p:nvPr/>
        </p:nvSpPr>
        <p:spPr>
          <a:xfrm>
            <a:off x="76200" y="6746875"/>
            <a:ext cx="2743200" cy="307777"/>
          </a:xfrm>
          <a:prstGeom prst="rect">
            <a:avLst/>
          </a:prstGeom>
          <a:noFill/>
        </p:spPr>
        <p:txBody>
          <a:bodyPr wrap="square" rtlCol="0">
            <a:spAutoFit/>
          </a:bodyPr>
          <a:lstStyle/>
          <a:p>
            <a:pPr algn="ctr"/>
            <a:r>
              <a:rPr lang="en-US" sz="1400" dirty="0" smtClean="0"/>
              <a:t>Power and Energy</a:t>
            </a:r>
            <a:endParaRPr lang="en-US" sz="1400" dirty="0"/>
          </a:p>
        </p:txBody>
      </p:sp>
      <p:sp>
        <p:nvSpPr>
          <p:cNvPr id="28" name="TextBox 27"/>
          <p:cNvSpPr txBox="1"/>
          <p:nvPr/>
        </p:nvSpPr>
        <p:spPr>
          <a:xfrm>
            <a:off x="76200" y="7016750"/>
            <a:ext cx="2743200" cy="307777"/>
          </a:xfrm>
          <a:prstGeom prst="rect">
            <a:avLst/>
          </a:prstGeom>
          <a:noFill/>
        </p:spPr>
        <p:txBody>
          <a:bodyPr wrap="square" rtlCol="0">
            <a:spAutoFit/>
          </a:bodyPr>
          <a:lstStyle/>
          <a:p>
            <a:pPr algn="ctr"/>
            <a:r>
              <a:rPr lang="en-US" sz="1400" dirty="0" smtClean="0"/>
              <a:t>Media &amp; Entertainment</a:t>
            </a:r>
            <a:endParaRPr lang="en-US" sz="1400" dirty="0"/>
          </a:p>
        </p:txBody>
      </p:sp>
      <p:sp>
        <p:nvSpPr>
          <p:cNvPr id="29" name="TextBox 28"/>
          <p:cNvSpPr txBox="1"/>
          <p:nvPr/>
        </p:nvSpPr>
        <p:spPr>
          <a:xfrm>
            <a:off x="76200" y="7286625"/>
            <a:ext cx="2743200" cy="307777"/>
          </a:xfrm>
          <a:prstGeom prst="rect">
            <a:avLst/>
          </a:prstGeom>
          <a:noFill/>
        </p:spPr>
        <p:txBody>
          <a:bodyPr wrap="square" rtlCol="0">
            <a:spAutoFit/>
          </a:bodyPr>
          <a:lstStyle/>
          <a:p>
            <a:pPr algn="ctr"/>
            <a:r>
              <a:rPr lang="en-US" sz="1400" dirty="0" smtClean="0"/>
              <a:t>Consumer Products</a:t>
            </a:r>
            <a:endParaRPr lang="en-US" sz="1400" dirty="0"/>
          </a:p>
        </p:txBody>
      </p:sp>
      <p:sp>
        <p:nvSpPr>
          <p:cNvPr id="30" name="TextBox 29"/>
          <p:cNvSpPr txBox="1"/>
          <p:nvPr/>
        </p:nvSpPr>
        <p:spPr>
          <a:xfrm>
            <a:off x="76200" y="7556500"/>
            <a:ext cx="2743200" cy="307777"/>
          </a:xfrm>
          <a:prstGeom prst="rect">
            <a:avLst/>
          </a:prstGeom>
          <a:noFill/>
        </p:spPr>
        <p:txBody>
          <a:bodyPr wrap="square" rtlCol="0">
            <a:spAutoFit/>
          </a:bodyPr>
          <a:lstStyle/>
          <a:p>
            <a:pPr algn="ctr"/>
            <a:r>
              <a:rPr lang="en-US" sz="1400" dirty="0" smtClean="0"/>
              <a:t>Telecom</a:t>
            </a:r>
            <a:endParaRPr lang="en-US" sz="1400" dirty="0"/>
          </a:p>
        </p:txBody>
      </p:sp>
      <p:sp>
        <p:nvSpPr>
          <p:cNvPr id="31" name="TextBox 30"/>
          <p:cNvSpPr txBox="1"/>
          <p:nvPr/>
        </p:nvSpPr>
        <p:spPr>
          <a:xfrm>
            <a:off x="76200" y="7826375"/>
            <a:ext cx="2743200" cy="307777"/>
          </a:xfrm>
          <a:prstGeom prst="rect">
            <a:avLst/>
          </a:prstGeom>
          <a:noFill/>
        </p:spPr>
        <p:txBody>
          <a:bodyPr wrap="square" rtlCol="0">
            <a:spAutoFit/>
          </a:bodyPr>
          <a:lstStyle/>
          <a:p>
            <a:pPr algn="ctr"/>
            <a:r>
              <a:rPr lang="en-US" sz="1400" dirty="0" smtClean="0"/>
              <a:t>Services (Including IT &amp; ITES)</a:t>
            </a:r>
            <a:endParaRPr lang="en-US" sz="1400" dirty="0"/>
          </a:p>
        </p:txBody>
      </p:sp>
      <p:sp>
        <p:nvSpPr>
          <p:cNvPr id="32" name="TextBox 31"/>
          <p:cNvSpPr txBox="1"/>
          <p:nvPr/>
        </p:nvSpPr>
        <p:spPr>
          <a:xfrm>
            <a:off x="76200" y="8096250"/>
            <a:ext cx="2743200" cy="307777"/>
          </a:xfrm>
          <a:prstGeom prst="rect">
            <a:avLst/>
          </a:prstGeom>
          <a:noFill/>
        </p:spPr>
        <p:txBody>
          <a:bodyPr wrap="square" rtlCol="0">
            <a:spAutoFit/>
          </a:bodyPr>
          <a:lstStyle/>
          <a:p>
            <a:pPr algn="ctr"/>
            <a:r>
              <a:rPr lang="en-US" sz="1400" dirty="0" smtClean="0"/>
              <a:t>Healthcare and life sciences</a:t>
            </a:r>
            <a:endParaRPr lang="en-US" sz="1400" dirty="0"/>
          </a:p>
        </p:txBody>
      </p:sp>
      <p:sp>
        <p:nvSpPr>
          <p:cNvPr id="33" name="Right Triangle 32"/>
          <p:cNvSpPr/>
          <p:nvPr/>
        </p:nvSpPr>
        <p:spPr>
          <a:xfrm rot="13563035">
            <a:off x="2245657" y="6836030"/>
            <a:ext cx="1261788" cy="1216346"/>
          </a:xfrm>
          <a:prstGeom prst="rtTriangle">
            <a:avLst/>
          </a:prstGeom>
          <a:solidFill>
            <a:srgbClr val="FF000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07"/>
          <p:cNvSpPr>
            <a:spLocks noChangeArrowheads="1"/>
          </p:cNvSpPr>
          <p:nvPr/>
        </p:nvSpPr>
        <p:spPr bwMode="white">
          <a:xfrm>
            <a:off x="3505200" y="7044154"/>
            <a:ext cx="3124200" cy="954107"/>
          </a:xfrm>
          <a:prstGeom prst="rect">
            <a:avLst/>
          </a:prstGeom>
          <a:solidFill>
            <a:schemeClr val="bg1">
              <a:lumMod val="85000"/>
            </a:schemeClr>
          </a:solidFill>
          <a:ln w="9525">
            <a:noFill/>
            <a:miter lim="800000"/>
            <a:headEnd/>
            <a:tailEnd/>
          </a:ln>
        </p:spPr>
        <p:txBody>
          <a:bodyPr wrap="square">
            <a:spAutoFit/>
          </a:bodyPr>
          <a:lstStyle/>
          <a:p>
            <a:pPr algn="ctr" fontAlgn="auto">
              <a:spcBef>
                <a:spcPts val="0"/>
              </a:spcBef>
              <a:spcAft>
                <a:spcPts val="0"/>
              </a:spcAft>
              <a:defRPr/>
            </a:pPr>
            <a:r>
              <a:rPr lang="en-US" altLang="en-US" sz="1400" kern="0" dirty="0">
                <a:latin typeface="Calibri" pitchFamily="34" charset="0"/>
              </a:rPr>
              <a:t>These 7 industries are further divided into </a:t>
            </a:r>
            <a:r>
              <a:rPr lang="en-US" altLang="en-US" sz="1400" kern="0" dirty="0" smtClean="0"/>
              <a:t>40</a:t>
            </a:r>
            <a:r>
              <a:rPr lang="en-US" altLang="en-US" sz="1400" kern="0" dirty="0" smtClean="0">
                <a:latin typeface="Calibri" pitchFamily="34" charset="0"/>
              </a:rPr>
              <a:t> </a:t>
            </a:r>
            <a:r>
              <a:rPr lang="en-US" altLang="en-US" sz="1400" kern="0" dirty="0">
                <a:latin typeface="Calibri" pitchFamily="34" charset="0"/>
              </a:rPr>
              <a:t>sub-industry classifications to cater to every unique industry our clients come from</a:t>
            </a:r>
          </a:p>
        </p:txBody>
      </p:sp>
      <p:sp>
        <p:nvSpPr>
          <p:cNvPr id="35" name="Rectangle 22"/>
          <p:cNvSpPr>
            <a:spLocks noChangeArrowheads="1"/>
          </p:cNvSpPr>
          <p:nvPr/>
        </p:nvSpPr>
        <p:spPr bwMode="auto">
          <a:xfrm>
            <a:off x="3828462" y="5181600"/>
            <a:ext cx="2877138" cy="738664"/>
          </a:xfrm>
          <a:prstGeom prst="rect">
            <a:avLst/>
          </a:prstGeom>
          <a:noFill/>
          <a:ln w="9525">
            <a:noFill/>
            <a:miter lim="800000"/>
            <a:headEnd/>
            <a:tailEnd/>
          </a:ln>
        </p:spPr>
        <p:txBody>
          <a:bodyPr wrap="square">
            <a:spAutoFit/>
          </a:bodyPr>
          <a:lstStyle/>
          <a:p>
            <a:pPr algn="just">
              <a:defRPr/>
            </a:pPr>
            <a:r>
              <a:rPr lang="en-US" sz="1400" dirty="0" smtClean="0">
                <a:solidFill>
                  <a:schemeClr val="bg1">
                    <a:lumMod val="50000"/>
                  </a:schemeClr>
                </a:solidFill>
              </a:rPr>
              <a:t>Our professionals </a:t>
            </a:r>
            <a:r>
              <a:rPr lang="en-US" sz="1400" dirty="0">
                <a:solidFill>
                  <a:schemeClr val="bg1">
                    <a:lumMod val="50000"/>
                  </a:schemeClr>
                </a:solidFill>
              </a:rPr>
              <a:t>have decades of experience working with clients in a broad array of industry sectors. </a:t>
            </a:r>
            <a:endParaRPr lang="en-US" altLang="en-US" sz="14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a:xfrm>
            <a:off x="-152400" y="8686800"/>
            <a:ext cx="457200" cy="440267"/>
          </a:xfrm>
        </p:spPr>
        <p:txBody>
          <a:bodyPr/>
          <a:lstStyle/>
          <a:p>
            <a:pPr>
              <a:defRPr/>
            </a:pPr>
            <a:fld id="{BB5F3445-D397-4B9A-ADAA-A5F77C342D95}" type="slidenum">
              <a:rPr lang="en-US"/>
              <a:pPr>
                <a:defRPr/>
              </a:pPr>
              <a:t>4</a:t>
            </a:fld>
            <a:endParaRPr lang="en-US" dirty="0"/>
          </a:p>
        </p:txBody>
      </p:sp>
      <p:sp>
        <p:nvSpPr>
          <p:cNvPr id="7171" name="Rectangle 2"/>
          <p:cNvSpPr>
            <a:spLocks noGrp="1" noChangeArrowheads="1"/>
          </p:cNvSpPr>
          <p:nvPr>
            <p:ph type="title"/>
          </p:nvPr>
        </p:nvSpPr>
        <p:spPr>
          <a:xfrm>
            <a:off x="342900" y="646003"/>
            <a:ext cx="6515100" cy="812800"/>
          </a:xfrm>
        </p:spPr>
        <p:txBody>
          <a:bodyPr/>
          <a:lstStyle/>
          <a:p>
            <a:pPr algn="r" eaLnBrk="1" hangingPunct="1"/>
            <a:r>
              <a:rPr lang="en-US" sz="2800" b="1" dirty="0" smtClean="0">
                <a:latin typeface="Calibri" pitchFamily="34" charset="0"/>
                <a:cs typeface="Calibri" pitchFamily="34" charset="0"/>
              </a:rPr>
              <a:t>Our Services Offerings</a:t>
            </a:r>
          </a:p>
        </p:txBody>
      </p:sp>
      <p:sp>
        <p:nvSpPr>
          <p:cNvPr id="39" name="TextBox 38"/>
          <p:cNvSpPr txBox="1"/>
          <p:nvPr/>
        </p:nvSpPr>
        <p:spPr>
          <a:xfrm>
            <a:off x="685800" y="247471"/>
            <a:ext cx="990600" cy="1015663"/>
          </a:xfrm>
          <a:prstGeom prst="rect">
            <a:avLst/>
          </a:prstGeom>
          <a:noFill/>
        </p:spPr>
        <p:txBody>
          <a:bodyPr wrap="square" rtlCol="0">
            <a:spAutoFit/>
          </a:bodyPr>
          <a:lstStyle/>
          <a:p>
            <a:r>
              <a:rPr lang="en-US" sz="6000" dirty="0">
                <a:solidFill>
                  <a:schemeClr val="bg1"/>
                </a:solidFill>
              </a:rPr>
              <a:t>1</a:t>
            </a:r>
          </a:p>
        </p:txBody>
      </p:sp>
      <p:sp>
        <p:nvSpPr>
          <p:cNvPr id="22" name="Rectangle 44"/>
          <p:cNvSpPr>
            <a:spLocks noChangeArrowheads="1"/>
          </p:cNvSpPr>
          <p:nvPr/>
        </p:nvSpPr>
        <p:spPr bwMode="auto">
          <a:xfrm>
            <a:off x="152400" y="1600200"/>
            <a:ext cx="6629400" cy="3493264"/>
          </a:xfrm>
          <a:prstGeom prst="rect">
            <a:avLst/>
          </a:prstGeom>
          <a:noFill/>
          <a:ln w="9525">
            <a:noFill/>
            <a:miter lim="800000"/>
            <a:headEnd/>
            <a:tailEnd/>
          </a:ln>
        </p:spPr>
        <p:txBody>
          <a:bodyPr wrap="square">
            <a:spAutoFit/>
          </a:bodyPr>
          <a:lstStyle/>
          <a:p>
            <a:pPr>
              <a:lnSpc>
                <a:spcPct val="110000"/>
              </a:lnSpc>
            </a:pPr>
            <a:r>
              <a:rPr lang="en-US" sz="1400" dirty="0" smtClean="0">
                <a:solidFill>
                  <a:schemeClr val="bg2"/>
                </a:solidFill>
              </a:rPr>
              <a:t>Our professionals bring a structured approach to each and every assignment, with a unique set of objectives, requiring specific priorities, designed to deliver the best results. With a widespread and detailed understanding of operations, our professionals are able to rapidly formulate and execute practical solutions in complex business problems/environments by:</a:t>
            </a:r>
          </a:p>
          <a:p>
            <a:pPr>
              <a:lnSpc>
                <a:spcPct val="110000"/>
              </a:lnSpc>
            </a:pPr>
            <a:endParaRPr lang="en-US" sz="1400" dirty="0" smtClean="0">
              <a:solidFill>
                <a:schemeClr val="bg2"/>
              </a:solidFill>
            </a:endParaRPr>
          </a:p>
          <a:p>
            <a:pPr marL="231775" indent="-231775">
              <a:lnSpc>
                <a:spcPct val="110000"/>
              </a:lnSpc>
              <a:buClr>
                <a:srgbClr val="FF0000"/>
              </a:buClr>
              <a:buFont typeface="Calibri" pitchFamily="34" charset="0"/>
              <a:buChar char="―"/>
            </a:pPr>
            <a:r>
              <a:rPr lang="en-US" sz="1400" dirty="0" smtClean="0">
                <a:solidFill>
                  <a:schemeClr val="bg2"/>
                </a:solidFill>
              </a:rPr>
              <a:t>Obtaining in-depth understanding of the business;</a:t>
            </a:r>
          </a:p>
          <a:p>
            <a:pPr marL="231775" indent="-231775">
              <a:lnSpc>
                <a:spcPct val="110000"/>
              </a:lnSpc>
              <a:buClr>
                <a:srgbClr val="FF0000"/>
              </a:buClr>
              <a:buFont typeface="Calibri" pitchFamily="34" charset="0"/>
              <a:buChar char="―"/>
            </a:pPr>
            <a:r>
              <a:rPr lang="en-US" sz="1400" dirty="0" smtClean="0">
                <a:solidFill>
                  <a:schemeClr val="bg2"/>
                </a:solidFill>
              </a:rPr>
              <a:t>Collating all facts and getting them right;</a:t>
            </a:r>
          </a:p>
          <a:p>
            <a:pPr marL="231775" indent="-231775">
              <a:lnSpc>
                <a:spcPct val="110000"/>
              </a:lnSpc>
              <a:buClr>
                <a:srgbClr val="FF0000"/>
              </a:buClr>
              <a:buFont typeface="Calibri" pitchFamily="34" charset="0"/>
              <a:buChar char="―"/>
            </a:pPr>
            <a:r>
              <a:rPr lang="en-US" sz="1400" dirty="0" smtClean="0">
                <a:solidFill>
                  <a:schemeClr val="bg2"/>
                </a:solidFill>
              </a:rPr>
              <a:t>Planning and partnering</a:t>
            </a:r>
          </a:p>
          <a:p>
            <a:pPr marL="231775" indent="-231775">
              <a:lnSpc>
                <a:spcPct val="110000"/>
              </a:lnSpc>
              <a:buClr>
                <a:srgbClr val="FF0000"/>
              </a:buClr>
              <a:buFont typeface="Calibri" pitchFamily="34" charset="0"/>
              <a:buChar char="―"/>
            </a:pPr>
            <a:r>
              <a:rPr lang="en-US" sz="1400" dirty="0" smtClean="0">
                <a:solidFill>
                  <a:schemeClr val="bg2"/>
                </a:solidFill>
              </a:rPr>
              <a:t>Analyzing and diagnosing the problem</a:t>
            </a:r>
          </a:p>
          <a:p>
            <a:pPr marL="231775" indent="-231775">
              <a:lnSpc>
                <a:spcPct val="110000"/>
              </a:lnSpc>
              <a:buClr>
                <a:srgbClr val="FF0000"/>
              </a:buClr>
              <a:buFont typeface="Calibri" pitchFamily="34" charset="0"/>
              <a:buChar char="―"/>
            </a:pPr>
            <a:r>
              <a:rPr lang="en-US" sz="1400" dirty="0" smtClean="0">
                <a:solidFill>
                  <a:schemeClr val="bg2"/>
                </a:solidFill>
              </a:rPr>
              <a:t>Identifying practical solutions</a:t>
            </a:r>
          </a:p>
          <a:p>
            <a:pPr marL="231775" indent="-231775">
              <a:lnSpc>
                <a:spcPct val="110000"/>
              </a:lnSpc>
              <a:buClr>
                <a:srgbClr val="FF0000"/>
              </a:buClr>
              <a:buFont typeface="Calibri" pitchFamily="34" charset="0"/>
              <a:buChar char="―"/>
            </a:pPr>
            <a:r>
              <a:rPr lang="en-US" sz="1400" dirty="0" smtClean="0">
                <a:solidFill>
                  <a:schemeClr val="bg2"/>
                </a:solidFill>
              </a:rPr>
              <a:t>Supporting and leading </a:t>
            </a:r>
          </a:p>
          <a:p>
            <a:pPr marL="231775" indent="-231775">
              <a:lnSpc>
                <a:spcPct val="110000"/>
              </a:lnSpc>
              <a:buClr>
                <a:srgbClr val="FF0000"/>
              </a:buClr>
              <a:buFont typeface="Calibri" pitchFamily="34" charset="0"/>
              <a:buChar char="―"/>
            </a:pPr>
            <a:r>
              <a:rPr lang="en-US" sz="1400" dirty="0" smtClean="0">
                <a:solidFill>
                  <a:schemeClr val="bg2"/>
                </a:solidFill>
              </a:rPr>
              <a:t>Establishing a self-sustaining organization</a:t>
            </a:r>
          </a:p>
          <a:p>
            <a:pPr algn="just">
              <a:lnSpc>
                <a:spcPct val="110000"/>
              </a:lnSpc>
              <a:spcBef>
                <a:spcPct val="50000"/>
              </a:spcBef>
            </a:pPr>
            <a:endParaRPr lang="en-US" sz="1300" dirty="0">
              <a:solidFill>
                <a:schemeClr val="bg2"/>
              </a:solidFill>
              <a:latin typeface="Arial" charset="0"/>
              <a:cs typeface="Times New Roman" pitchFamily="18" charset="0"/>
            </a:endParaRPr>
          </a:p>
        </p:txBody>
      </p:sp>
      <p:grpSp>
        <p:nvGrpSpPr>
          <p:cNvPr id="2" name="Group 22"/>
          <p:cNvGrpSpPr/>
          <p:nvPr/>
        </p:nvGrpSpPr>
        <p:grpSpPr>
          <a:xfrm>
            <a:off x="199572" y="4876800"/>
            <a:ext cx="6429828" cy="3429000"/>
            <a:chOff x="152400" y="4495800"/>
            <a:chExt cx="6429828" cy="3429000"/>
          </a:xfrm>
        </p:grpSpPr>
        <p:sp>
          <p:nvSpPr>
            <p:cNvPr id="24" name="Rounded Rectangle 23"/>
            <p:cNvSpPr/>
            <p:nvPr/>
          </p:nvSpPr>
          <p:spPr>
            <a:xfrm>
              <a:off x="152400" y="4495800"/>
              <a:ext cx="1905000" cy="533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Calibri" pitchFamily="34" charset="0"/>
                  <a:cs typeface="Calibri" pitchFamily="34" charset="0"/>
                </a:rPr>
                <a:t>M&amp;A Advisory</a:t>
              </a:r>
              <a:endParaRPr lang="en-US" sz="1400" b="1" dirty="0">
                <a:solidFill>
                  <a:schemeClr val="bg1"/>
                </a:solidFill>
                <a:latin typeface="Calibri" pitchFamily="34" charset="0"/>
                <a:cs typeface="Calibri" pitchFamily="34" charset="0"/>
              </a:endParaRPr>
            </a:p>
          </p:txBody>
        </p:sp>
        <p:sp>
          <p:nvSpPr>
            <p:cNvPr id="25" name="Rounded Rectangle 24"/>
            <p:cNvSpPr/>
            <p:nvPr/>
          </p:nvSpPr>
          <p:spPr>
            <a:xfrm>
              <a:off x="2362200" y="4495800"/>
              <a:ext cx="1905000" cy="533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Calibri" pitchFamily="34" charset="0"/>
                  <a:cs typeface="Calibri" pitchFamily="34" charset="0"/>
                </a:rPr>
                <a:t>Operations &amp; Risk Consulting</a:t>
              </a:r>
              <a:endParaRPr lang="en-US" sz="1400" b="1" dirty="0">
                <a:solidFill>
                  <a:schemeClr val="bg1"/>
                </a:solidFill>
                <a:latin typeface="Calibri" pitchFamily="34" charset="0"/>
                <a:cs typeface="Calibri" pitchFamily="34" charset="0"/>
              </a:endParaRPr>
            </a:p>
          </p:txBody>
        </p:sp>
        <p:sp>
          <p:nvSpPr>
            <p:cNvPr id="26" name="Rounded Rectangle 25"/>
            <p:cNvSpPr/>
            <p:nvPr/>
          </p:nvSpPr>
          <p:spPr>
            <a:xfrm>
              <a:off x="4753428" y="4495800"/>
              <a:ext cx="1828800" cy="533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Calibri" pitchFamily="34" charset="0"/>
                  <a:cs typeface="Calibri" pitchFamily="34" charset="0"/>
                </a:rPr>
                <a:t>Transaction Advisory </a:t>
              </a:r>
              <a:endParaRPr lang="en-US" sz="1400" b="1" dirty="0">
                <a:solidFill>
                  <a:schemeClr val="bg1"/>
                </a:solidFill>
                <a:latin typeface="Calibri" pitchFamily="34" charset="0"/>
                <a:cs typeface="Calibri" pitchFamily="34" charset="0"/>
              </a:endParaRPr>
            </a:p>
          </p:txBody>
        </p:sp>
        <p:sp>
          <p:nvSpPr>
            <p:cNvPr id="27" name="Rounded Rectangle 26"/>
            <p:cNvSpPr/>
            <p:nvPr/>
          </p:nvSpPr>
          <p:spPr>
            <a:xfrm>
              <a:off x="181428" y="5334000"/>
              <a:ext cx="1952172" cy="25908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spcBef>
                  <a:spcPct val="10000"/>
                </a:spcBef>
                <a:buClr>
                  <a:srgbClr val="FF0000"/>
                </a:buClr>
                <a:buFont typeface="Calibri" pitchFamily="34" charset="0"/>
                <a:buChar char="―"/>
              </a:pPr>
              <a:r>
                <a:rPr lang="en-US" sz="1200" dirty="0" smtClean="0">
                  <a:solidFill>
                    <a:schemeClr val="bg1"/>
                  </a:solidFill>
                  <a:latin typeface="Calibri" pitchFamily="34" charset="0"/>
                  <a:cs typeface="Calibri" pitchFamily="34" charset="0"/>
                </a:rPr>
                <a:t>M&amp;A – Lead Advisory</a:t>
              </a:r>
            </a:p>
            <a:p>
              <a:pPr marL="174625" indent="-174625">
                <a:spcBef>
                  <a:spcPct val="10000"/>
                </a:spcBef>
                <a:buClr>
                  <a:srgbClr val="FF0000"/>
                </a:buClr>
                <a:buFont typeface="Calibri" pitchFamily="34" charset="0"/>
                <a:buChar char="―"/>
              </a:pPr>
              <a:r>
                <a:rPr lang="en-US" sz="1200" dirty="0" smtClean="0">
                  <a:solidFill>
                    <a:schemeClr val="bg1"/>
                  </a:solidFill>
                  <a:latin typeface="Calibri" pitchFamily="34" charset="0"/>
                  <a:cs typeface="Calibri" pitchFamily="34" charset="0"/>
                </a:rPr>
                <a:t>Corporate Restructuring</a:t>
              </a:r>
            </a:p>
            <a:p>
              <a:pPr marL="174625" indent="-174625">
                <a:spcBef>
                  <a:spcPct val="10000"/>
                </a:spcBef>
                <a:buClr>
                  <a:srgbClr val="FF0000"/>
                </a:buClr>
                <a:buFont typeface="Calibri" pitchFamily="34" charset="0"/>
                <a:buChar char="―"/>
              </a:pPr>
              <a:r>
                <a:rPr lang="en-US" sz="1200" dirty="0" smtClean="0">
                  <a:solidFill>
                    <a:schemeClr val="bg1"/>
                  </a:solidFill>
                  <a:latin typeface="Calibri" pitchFamily="34" charset="0"/>
                  <a:cs typeface="Calibri" pitchFamily="34" charset="0"/>
                </a:rPr>
                <a:t>Due Diligence</a:t>
              </a:r>
            </a:p>
            <a:p>
              <a:pPr marL="174625" indent="-174625">
                <a:spcBef>
                  <a:spcPct val="10000"/>
                </a:spcBef>
                <a:buClr>
                  <a:srgbClr val="FF0000"/>
                </a:buClr>
                <a:buFont typeface="Calibri" pitchFamily="34" charset="0"/>
                <a:buChar char="―"/>
              </a:pPr>
              <a:r>
                <a:rPr lang="en-US" sz="1200" dirty="0" smtClean="0">
                  <a:solidFill>
                    <a:schemeClr val="bg1"/>
                  </a:solidFill>
                  <a:latin typeface="Calibri" pitchFamily="34" charset="0"/>
                  <a:cs typeface="Calibri" pitchFamily="34" charset="0"/>
                </a:rPr>
                <a:t>Valuation </a:t>
              </a:r>
            </a:p>
            <a:p>
              <a:pPr marL="174625" indent="-174625">
                <a:spcBef>
                  <a:spcPct val="10000"/>
                </a:spcBef>
                <a:buClr>
                  <a:srgbClr val="FF0000"/>
                </a:buClr>
                <a:buFont typeface="Calibri" pitchFamily="34" charset="0"/>
                <a:buChar char="―"/>
              </a:pPr>
              <a:r>
                <a:rPr lang="en-US" sz="1200" dirty="0" smtClean="0">
                  <a:solidFill>
                    <a:schemeClr val="bg1"/>
                  </a:solidFill>
                  <a:latin typeface="Calibri" pitchFamily="34" charset="0"/>
                  <a:cs typeface="Calibri" pitchFamily="34" charset="0"/>
                </a:rPr>
                <a:t>Deal Structuring / Negotiation</a:t>
              </a:r>
            </a:p>
            <a:p>
              <a:pPr marL="174625" indent="-174625">
                <a:spcBef>
                  <a:spcPct val="10000"/>
                </a:spcBef>
                <a:buClr>
                  <a:srgbClr val="FF0000"/>
                </a:buClr>
                <a:buFont typeface="Calibri" pitchFamily="34" charset="0"/>
                <a:buChar char="―"/>
              </a:pPr>
              <a:r>
                <a:rPr lang="en-US" sz="1200" dirty="0" smtClean="0">
                  <a:solidFill>
                    <a:schemeClr val="bg1"/>
                  </a:solidFill>
                  <a:latin typeface="Calibri" pitchFamily="34" charset="0"/>
                  <a:cs typeface="Calibri" pitchFamily="34" charset="0"/>
                </a:rPr>
                <a:t>Asset Management</a:t>
              </a:r>
            </a:p>
            <a:p>
              <a:pPr marL="174625" indent="-174625">
                <a:spcBef>
                  <a:spcPct val="10000"/>
                </a:spcBef>
                <a:buClr>
                  <a:srgbClr val="FF0000"/>
                </a:buClr>
                <a:buFont typeface="Calibri" pitchFamily="34" charset="0"/>
                <a:buChar char="―"/>
              </a:pPr>
              <a:r>
                <a:rPr lang="en-US" sz="1200" dirty="0" smtClean="0">
                  <a:solidFill>
                    <a:schemeClr val="bg1"/>
                  </a:solidFill>
                  <a:latin typeface="Calibri" pitchFamily="34" charset="0"/>
                  <a:cs typeface="Calibri" pitchFamily="34" charset="0"/>
                </a:rPr>
                <a:t>M&amp;A Integration</a:t>
              </a:r>
            </a:p>
            <a:p>
              <a:pPr>
                <a:buClr>
                  <a:srgbClr val="FF0000"/>
                </a:buClr>
              </a:pPr>
              <a:endParaRPr lang="en-US" sz="1200" dirty="0">
                <a:solidFill>
                  <a:schemeClr val="bg1"/>
                </a:solidFill>
                <a:latin typeface="Calibri" pitchFamily="34" charset="0"/>
                <a:cs typeface="Calibri" pitchFamily="34" charset="0"/>
              </a:endParaRPr>
            </a:p>
          </p:txBody>
        </p:sp>
        <p:sp>
          <p:nvSpPr>
            <p:cNvPr id="28" name="Rounded Rectangle 27"/>
            <p:cNvSpPr/>
            <p:nvPr/>
          </p:nvSpPr>
          <p:spPr>
            <a:xfrm>
              <a:off x="2405742" y="5334000"/>
              <a:ext cx="1952172" cy="25908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spcBef>
                  <a:spcPct val="10000"/>
                </a:spcBef>
                <a:buClr>
                  <a:srgbClr val="FF0000"/>
                </a:buClr>
                <a:buFont typeface="Calibri" pitchFamily="34" charset="0"/>
                <a:buChar char="―"/>
              </a:pPr>
              <a:r>
                <a:rPr lang="en-US" sz="1200" dirty="0" smtClean="0">
                  <a:solidFill>
                    <a:srgbClr val="FF0000"/>
                  </a:solidFill>
                  <a:latin typeface="Calibri" pitchFamily="34" charset="0"/>
                  <a:cs typeface="Calibri" pitchFamily="34" charset="0"/>
                </a:rPr>
                <a:t>Internal Audit</a:t>
              </a:r>
            </a:p>
            <a:p>
              <a:pPr marL="174625" indent="-174625">
                <a:spcBef>
                  <a:spcPct val="10000"/>
                </a:spcBef>
                <a:buClr>
                  <a:srgbClr val="FF0000"/>
                </a:buClr>
                <a:buFont typeface="Calibri" pitchFamily="34" charset="0"/>
                <a:buChar char="―"/>
              </a:pPr>
              <a:r>
                <a:rPr lang="en-US" sz="1200" dirty="0" smtClean="0">
                  <a:solidFill>
                    <a:schemeClr val="bg1"/>
                  </a:solidFill>
                  <a:latin typeface="Calibri" pitchFamily="34" charset="0"/>
                  <a:cs typeface="Calibri" pitchFamily="34" charset="0"/>
                </a:rPr>
                <a:t>Cost Reduction</a:t>
              </a:r>
            </a:p>
            <a:p>
              <a:pPr marL="174625" indent="-174625">
                <a:spcBef>
                  <a:spcPct val="10000"/>
                </a:spcBef>
                <a:buClr>
                  <a:srgbClr val="FF0000"/>
                </a:buClr>
                <a:buFont typeface="Calibri" pitchFamily="34" charset="0"/>
                <a:buChar char="―"/>
              </a:pPr>
              <a:r>
                <a:rPr lang="en-US" sz="1200" dirty="0" smtClean="0">
                  <a:solidFill>
                    <a:schemeClr val="bg1"/>
                  </a:solidFill>
                  <a:latin typeface="Calibri" pitchFamily="34" charset="0"/>
                  <a:cs typeface="Calibri" pitchFamily="34" charset="0"/>
                </a:rPr>
                <a:t>Working Capital Optimization</a:t>
              </a:r>
            </a:p>
            <a:p>
              <a:pPr marL="174625" indent="-174625">
                <a:spcBef>
                  <a:spcPct val="10000"/>
                </a:spcBef>
                <a:buClr>
                  <a:srgbClr val="FF0000"/>
                </a:buClr>
                <a:buFont typeface="Calibri" pitchFamily="34" charset="0"/>
                <a:buChar char="―"/>
              </a:pPr>
              <a:r>
                <a:rPr lang="en-US" sz="1200" dirty="0" smtClean="0">
                  <a:solidFill>
                    <a:schemeClr val="bg1"/>
                  </a:solidFill>
                  <a:latin typeface="Calibri" pitchFamily="34" charset="0"/>
                  <a:cs typeface="Calibri" pitchFamily="34" charset="0"/>
                </a:rPr>
                <a:t>Process Reengineering</a:t>
              </a:r>
            </a:p>
            <a:p>
              <a:pPr marL="174625" indent="-174625">
                <a:spcBef>
                  <a:spcPct val="10000"/>
                </a:spcBef>
                <a:buClr>
                  <a:srgbClr val="FF0000"/>
                </a:buClr>
                <a:buFont typeface="Calibri" pitchFamily="34" charset="0"/>
                <a:buChar char="―"/>
              </a:pPr>
              <a:r>
                <a:rPr lang="en-US" sz="1200" dirty="0" smtClean="0">
                  <a:solidFill>
                    <a:schemeClr val="bg1"/>
                  </a:solidFill>
                  <a:latin typeface="Calibri" pitchFamily="34" charset="0"/>
                  <a:cs typeface="Calibri" pitchFamily="34" charset="0"/>
                </a:rPr>
                <a:t>Forensics / Investigation Support</a:t>
              </a:r>
            </a:p>
            <a:p>
              <a:pPr marL="174625" indent="-174625">
                <a:spcBef>
                  <a:spcPct val="10000"/>
                </a:spcBef>
                <a:buClr>
                  <a:srgbClr val="FF0000"/>
                </a:buClr>
                <a:buFont typeface="Calibri" pitchFamily="34" charset="0"/>
                <a:buChar char="―"/>
              </a:pPr>
              <a:r>
                <a:rPr lang="en-US" sz="1200" dirty="0" smtClean="0">
                  <a:solidFill>
                    <a:schemeClr val="bg1"/>
                  </a:solidFill>
                  <a:latin typeface="Calibri" pitchFamily="34" charset="0"/>
                  <a:cs typeface="Calibri" pitchFamily="34" charset="0"/>
                </a:rPr>
                <a:t>Accounting / Financial Reporting Support</a:t>
              </a:r>
            </a:p>
            <a:p>
              <a:pPr>
                <a:buClr>
                  <a:srgbClr val="FF0000"/>
                </a:buClr>
              </a:pPr>
              <a:endParaRPr lang="en-US" sz="1200" dirty="0">
                <a:solidFill>
                  <a:schemeClr val="bg1"/>
                </a:solidFill>
                <a:latin typeface="Calibri" pitchFamily="34" charset="0"/>
                <a:cs typeface="Calibri" pitchFamily="34" charset="0"/>
              </a:endParaRPr>
            </a:p>
          </p:txBody>
        </p:sp>
        <p:sp>
          <p:nvSpPr>
            <p:cNvPr id="29" name="Rounded Rectangle 28"/>
            <p:cNvSpPr/>
            <p:nvPr/>
          </p:nvSpPr>
          <p:spPr>
            <a:xfrm>
              <a:off x="4630056" y="5334000"/>
              <a:ext cx="1952172" cy="25908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lvl="0" indent="-174625">
                <a:spcBef>
                  <a:spcPct val="10000"/>
                </a:spcBef>
                <a:buClr>
                  <a:srgbClr val="FF0000"/>
                </a:buClr>
                <a:buFont typeface="Calibri" pitchFamily="34" charset="0"/>
                <a:buChar char="―"/>
              </a:pPr>
              <a:r>
                <a:rPr lang="en-IN" sz="1200" dirty="0" smtClean="0">
                  <a:solidFill>
                    <a:schemeClr val="bg1"/>
                  </a:solidFill>
                  <a:latin typeface="Calibri" pitchFamily="34" charset="0"/>
                  <a:cs typeface="Calibri" pitchFamily="34" charset="0"/>
                </a:rPr>
                <a:t>Financial appraisal and modelling </a:t>
              </a:r>
            </a:p>
            <a:p>
              <a:pPr marL="174625" indent="-174625">
                <a:spcBef>
                  <a:spcPct val="10000"/>
                </a:spcBef>
                <a:buClr>
                  <a:srgbClr val="FF0000"/>
                </a:buClr>
                <a:buFont typeface="Calibri" pitchFamily="34" charset="0"/>
                <a:buChar char="―"/>
              </a:pPr>
              <a:r>
                <a:rPr lang="en-US" sz="1200" dirty="0" smtClean="0">
                  <a:solidFill>
                    <a:schemeClr val="bg1"/>
                  </a:solidFill>
                  <a:latin typeface="Calibri" pitchFamily="34" charset="0"/>
                  <a:cs typeface="Calibri" pitchFamily="34" charset="0"/>
                </a:rPr>
                <a:t>Financial Closure</a:t>
              </a:r>
            </a:p>
            <a:p>
              <a:pPr marL="174625" indent="-174625">
                <a:spcBef>
                  <a:spcPct val="10000"/>
                </a:spcBef>
                <a:buClr>
                  <a:srgbClr val="FF0000"/>
                </a:buClr>
                <a:buFont typeface="Calibri" pitchFamily="34" charset="0"/>
                <a:buChar char="―"/>
              </a:pPr>
              <a:r>
                <a:rPr lang="en-US" sz="1200" dirty="0" smtClean="0">
                  <a:solidFill>
                    <a:schemeClr val="bg1"/>
                  </a:solidFill>
                  <a:latin typeface="Calibri" pitchFamily="34" charset="0"/>
                  <a:cs typeface="Calibri" pitchFamily="34" charset="0"/>
                </a:rPr>
                <a:t>Biding strategy</a:t>
              </a:r>
            </a:p>
            <a:p>
              <a:pPr marL="174625" indent="-174625">
                <a:spcBef>
                  <a:spcPct val="10000"/>
                </a:spcBef>
                <a:buClr>
                  <a:srgbClr val="FF0000"/>
                </a:buClr>
                <a:buFont typeface="Calibri" pitchFamily="34" charset="0"/>
                <a:buChar char="―"/>
              </a:pPr>
              <a:r>
                <a:rPr lang="en-IN" sz="1200" dirty="0" smtClean="0">
                  <a:solidFill>
                    <a:schemeClr val="bg1"/>
                  </a:solidFill>
                  <a:latin typeface="Calibri" pitchFamily="34" charset="0"/>
                  <a:cs typeface="Calibri" pitchFamily="34" charset="0"/>
                </a:rPr>
                <a:t>RFQ Evaluation</a:t>
              </a:r>
              <a:r>
                <a:rPr lang="en-US" sz="1200" dirty="0" smtClean="0">
                  <a:solidFill>
                    <a:schemeClr val="bg1"/>
                  </a:solidFill>
                  <a:latin typeface="Calibri" pitchFamily="34" charset="0"/>
                  <a:cs typeface="Calibri" pitchFamily="34" charset="0"/>
                </a:rPr>
                <a:t> </a:t>
              </a:r>
            </a:p>
            <a:p>
              <a:pPr marL="174625" indent="-174625">
                <a:spcBef>
                  <a:spcPct val="10000"/>
                </a:spcBef>
                <a:buClr>
                  <a:srgbClr val="FF0000"/>
                </a:buClr>
                <a:buFont typeface="Calibri" pitchFamily="34" charset="0"/>
                <a:buChar char="―"/>
              </a:pPr>
              <a:r>
                <a:rPr lang="en-IN" sz="1200" dirty="0" smtClean="0">
                  <a:solidFill>
                    <a:schemeClr val="bg1"/>
                  </a:solidFill>
                  <a:latin typeface="Calibri" pitchFamily="34" charset="0"/>
                  <a:cs typeface="Calibri" pitchFamily="34" charset="0"/>
                </a:rPr>
                <a:t>RFP Evaluation</a:t>
              </a:r>
              <a:endParaRPr lang="en-US" sz="1200" dirty="0" smtClean="0">
                <a:solidFill>
                  <a:schemeClr val="bg1"/>
                </a:solidFill>
                <a:latin typeface="Calibri" pitchFamily="34" charset="0"/>
                <a:cs typeface="Calibri" pitchFamily="34" charset="0"/>
              </a:endParaRPr>
            </a:p>
            <a:p>
              <a:pPr marL="174625" indent="-174625">
                <a:spcBef>
                  <a:spcPct val="10000"/>
                </a:spcBef>
                <a:buClr>
                  <a:srgbClr val="FF0000"/>
                </a:buClr>
                <a:buFont typeface="Calibri" pitchFamily="34" charset="0"/>
                <a:buChar char="―"/>
              </a:pPr>
              <a:r>
                <a:rPr lang="en-IN" sz="1200" dirty="0" smtClean="0">
                  <a:solidFill>
                    <a:schemeClr val="bg1"/>
                  </a:solidFill>
                  <a:latin typeface="Calibri" pitchFamily="34" charset="0"/>
                  <a:cs typeface="Calibri" pitchFamily="34" charset="0"/>
                </a:rPr>
                <a:t>Preparation of </a:t>
              </a:r>
              <a:r>
                <a:rPr lang="en-US" sz="1200" dirty="0" smtClean="0">
                  <a:solidFill>
                    <a:schemeClr val="bg1"/>
                  </a:solidFill>
                  <a:latin typeface="Calibri" pitchFamily="34" charset="0"/>
                  <a:cs typeface="Calibri" pitchFamily="34" charset="0"/>
                </a:rPr>
                <a:t>Concession Agreement</a:t>
              </a:r>
            </a:p>
            <a:p>
              <a:pPr marL="174625" lvl="0" indent="-174625">
                <a:spcBef>
                  <a:spcPct val="10000"/>
                </a:spcBef>
                <a:buClr>
                  <a:srgbClr val="FF0000"/>
                </a:buClr>
                <a:buFont typeface="Calibri" pitchFamily="34" charset="0"/>
                <a:buChar char="―"/>
              </a:pPr>
              <a:r>
                <a:rPr lang="en-US" sz="1200" dirty="0" smtClean="0">
                  <a:solidFill>
                    <a:schemeClr val="bg1"/>
                  </a:solidFill>
                  <a:latin typeface="Calibri" pitchFamily="34" charset="0"/>
                  <a:cs typeface="Calibri" pitchFamily="34" charset="0"/>
                </a:rPr>
                <a:t>Feasibility Study</a:t>
              </a:r>
            </a:p>
            <a:p>
              <a:pPr marL="174625" lvl="0" indent="-174625">
                <a:spcBef>
                  <a:spcPct val="10000"/>
                </a:spcBef>
                <a:buClr>
                  <a:srgbClr val="FF0000"/>
                </a:buClr>
                <a:buFont typeface="Calibri" pitchFamily="34" charset="0"/>
                <a:buChar char="―"/>
              </a:pPr>
              <a:r>
                <a:rPr lang="en-US" sz="1200" dirty="0" smtClean="0">
                  <a:solidFill>
                    <a:schemeClr val="bg1"/>
                  </a:solidFill>
                  <a:latin typeface="Calibri" pitchFamily="34" charset="0"/>
                  <a:cs typeface="Calibri" pitchFamily="34" charset="0"/>
                </a:rPr>
                <a:t>Detail Project Report</a:t>
              </a:r>
            </a:p>
            <a:p>
              <a:pPr marL="174625" lvl="0" indent="-174625">
                <a:spcBef>
                  <a:spcPct val="10000"/>
                </a:spcBef>
                <a:buClr>
                  <a:srgbClr val="FF0000"/>
                </a:buClr>
                <a:buFont typeface="Calibri" pitchFamily="34" charset="0"/>
                <a:buChar char="―"/>
              </a:pPr>
              <a:r>
                <a:rPr lang="en-US" sz="1200" dirty="0" smtClean="0">
                  <a:solidFill>
                    <a:schemeClr val="bg1"/>
                  </a:solidFill>
                  <a:latin typeface="Calibri" pitchFamily="34" charset="0"/>
                  <a:cs typeface="Calibri" pitchFamily="34" charset="0"/>
                </a:rPr>
                <a:t>Due Diligence </a:t>
              </a:r>
              <a:endParaRPr lang="en-IN" sz="1200" dirty="0" smtClean="0">
                <a:solidFill>
                  <a:schemeClr val="bg1"/>
                </a:solidFill>
                <a:latin typeface="Calibri" pitchFamily="34" charset="0"/>
                <a:cs typeface="Calibri" pitchFamily="34" charset="0"/>
              </a:endParaRPr>
            </a:p>
            <a:p>
              <a:pPr>
                <a:buClr>
                  <a:srgbClr val="FF0000"/>
                </a:buClr>
              </a:pPr>
              <a:endParaRPr lang="en-US" sz="1200" dirty="0">
                <a:solidFill>
                  <a:schemeClr val="bg1"/>
                </a:solidFill>
                <a:latin typeface="Calibri" pitchFamily="34" charset="0"/>
                <a:cs typeface="Calibri" pitchFamily="34"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a:xfrm>
            <a:off x="-152400" y="8686800"/>
            <a:ext cx="457200" cy="440267"/>
          </a:xfrm>
        </p:spPr>
        <p:txBody>
          <a:bodyPr/>
          <a:lstStyle/>
          <a:p>
            <a:pPr>
              <a:defRPr/>
            </a:pPr>
            <a:fld id="{BB5F3445-D397-4B9A-ADAA-A5F77C342D95}" type="slidenum">
              <a:rPr lang="en-US"/>
              <a:pPr>
                <a:defRPr/>
              </a:pPr>
              <a:t>5</a:t>
            </a:fld>
            <a:endParaRPr lang="en-US" dirty="0"/>
          </a:p>
        </p:txBody>
      </p:sp>
      <p:sp>
        <p:nvSpPr>
          <p:cNvPr id="7171" name="Rectangle 2"/>
          <p:cNvSpPr>
            <a:spLocks noGrp="1" noChangeArrowheads="1"/>
          </p:cNvSpPr>
          <p:nvPr>
            <p:ph type="title"/>
          </p:nvPr>
        </p:nvSpPr>
        <p:spPr>
          <a:xfrm>
            <a:off x="-1981200" y="457200"/>
            <a:ext cx="8839200" cy="812800"/>
          </a:xfrm>
        </p:spPr>
        <p:txBody>
          <a:bodyPr/>
          <a:lstStyle/>
          <a:p>
            <a:pPr algn="r" eaLnBrk="1" hangingPunct="1"/>
            <a:r>
              <a:rPr lang="en-US" sz="2800" b="1" dirty="0" smtClean="0">
                <a:latin typeface="Calibri" pitchFamily="34" charset="0"/>
                <a:cs typeface="Calibri" pitchFamily="34" charset="0"/>
              </a:rPr>
              <a:t>Our Operational  and Risk                                          Consulting Services</a:t>
            </a:r>
          </a:p>
        </p:txBody>
      </p:sp>
      <p:sp>
        <p:nvSpPr>
          <p:cNvPr id="39" name="TextBox 38"/>
          <p:cNvSpPr txBox="1"/>
          <p:nvPr/>
        </p:nvSpPr>
        <p:spPr>
          <a:xfrm>
            <a:off x="685800" y="279737"/>
            <a:ext cx="990600" cy="1015663"/>
          </a:xfrm>
          <a:prstGeom prst="rect">
            <a:avLst/>
          </a:prstGeom>
          <a:noFill/>
        </p:spPr>
        <p:txBody>
          <a:bodyPr wrap="square" rtlCol="0">
            <a:spAutoFit/>
          </a:bodyPr>
          <a:lstStyle/>
          <a:p>
            <a:r>
              <a:rPr lang="en-US" sz="6000" dirty="0">
                <a:solidFill>
                  <a:schemeClr val="bg1"/>
                </a:solidFill>
              </a:rPr>
              <a:t>1</a:t>
            </a:r>
          </a:p>
        </p:txBody>
      </p:sp>
      <p:sp>
        <p:nvSpPr>
          <p:cNvPr id="40" name="Rectangle 44"/>
          <p:cNvSpPr>
            <a:spLocks noChangeArrowheads="1"/>
          </p:cNvSpPr>
          <p:nvPr/>
        </p:nvSpPr>
        <p:spPr bwMode="auto">
          <a:xfrm>
            <a:off x="76200" y="1600200"/>
            <a:ext cx="6629400" cy="3293209"/>
          </a:xfrm>
          <a:prstGeom prst="rect">
            <a:avLst/>
          </a:prstGeom>
          <a:noFill/>
          <a:ln w="9525">
            <a:noFill/>
            <a:miter lim="800000"/>
            <a:headEnd/>
            <a:tailEnd/>
          </a:ln>
        </p:spPr>
        <p:txBody>
          <a:bodyPr>
            <a:spAutoFit/>
          </a:bodyPr>
          <a:lstStyle/>
          <a:p>
            <a:pPr algn="just"/>
            <a:r>
              <a:rPr lang="en-US" dirty="0" smtClean="0">
                <a:solidFill>
                  <a:schemeClr val="bg2"/>
                </a:solidFill>
              </a:rPr>
              <a:t>Remaining productive, staying competitive, and enjoying continuous improvement means making the best, most informed operational decisions in a timely manner. Business success centers on the ability of a company to correctly recognize and successfully manage the risks associated within its operations. Breakthrough performance requires a unique combination of innovative thinking and disciplined follow-through. Strategy stands or falls on execution. </a:t>
            </a:r>
          </a:p>
          <a:p>
            <a:pPr algn="just"/>
            <a:r>
              <a:rPr lang="en-US" dirty="0" smtClean="0">
                <a:solidFill>
                  <a:schemeClr val="bg2"/>
                </a:solidFill>
              </a:rPr>
              <a:t>Our professionals work together with senior executives to significantly help improve the performance of their businesses and to choose the right course of actions, merging executable strategy, operations and technology.</a:t>
            </a:r>
          </a:p>
          <a:p>
            <a:pPr algn="just"/>
            <a:endParaRPr lang="en-US" dirty="0" smtClean="0">
              <a:solidFill>
                <a:schemeClr val="bg2"/>
              </a:solidFill>
            </a:endParaRPr>
          </a:p>
          <a:p>
            <a:pPr algn="just"/>
            <a:r>
              <a:rPr lang="en-US" dirty="0" smtClean="0">
                <a:solidFill>
                  <a:schemeClr val="bg2"/>
                </a:solidFill>
              </a:rPr>
              <a:t>We are able to assist you in meeting your business goals by providing customized solutions integrating our expertise in:</a:t>
            </a:r>
          </a:p>
        </p:txBody>
      </p:sp>
      <p:sp>
        <p:nvSpPr>
          <p:cNvPr id="27" name="Rounded Rectangle 26"/>
          <p:cNvSpPr/>
          <p:nvPr/>
        </p:nvSpPr>
        <p:spPr>
          <a:xfrm>
            <a:off x="2514600" y="4876800"/>
            <a:ext cx="1828800" cy="12192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smtClean="0">
                <a:solidFill>
                  <a:schemeClr val="accent3"/>
                </a:solidFill>
                <a:latin typeface="Calibri" pitchFamily="34" charset="0"/>
                <a:cs typeface="Calibri" pitchFamily="34" charset="0"/>
              </a:rPr>
              <a:t>Operations &amp; Risk Consulting</a:t>
            </a:r>
            <a:endParaRPr lang="en-US" sz="1800" b="1" dirty="0">
              <a:solidFill>
                <a:schemeClr val="accent3"/>
              </a:solidFill>
              <a:latin typeface="Calibri" pitchFamily="34" charset="0"/>
              <a:cs typeface="Calibri" pitchFamily="34" charset="0"/>
            </a:endParaRPr>
          </a:p>
        </p:txBody>
      </p:sp>
      <p:cxnSp>
        <p:nvCxnSpPr>
          <p:cNvPr id="28" name="Straight Connector 27"/>
          <p:cNvCxnSpPr/>
          <p:nvPr/>
        </p:nvCxnSpPr>
        <p:spPr>
          <a:xfrm rot="5400000">
            <a:off x="2382077" y="7067782"/>
            <a:ext cx="1980143" cy="38696"/>
          </a:xfrm>
          <a:prstGeom prst="line">
            <a:avLst/>
          </a:prstGeom>
          <a:solidFill>
            <a:schemeClr val="accent3"/>
          </a:solidFill>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6"/>
          <p:cNvGrpSpPr/>
          <p:nvPr/>
        </p:nvGrpSpPr>
        <p:grpSpPr>
          <a:xfrm>
            <a:off x="3390900" y="6477000"/>
            <a:ext cx="2400300" cy="381000"/>
            <a:chOff x="1905000" y="2999510"/>
            <a:chExt cx="3200400" cy="381000"/>
          </a:xfrm>
          <a:solidFill>
            <a:schemeClr val="accent3"/>
          </a:solidFill>
        </p:grpSpPr>
        <p:cxnSp>
          <p:nvCxnSpPr>
            <p:cNvPr id="56" name="Straight Connector 55"/>
            <p:cNvCxnSpPr/>
            <p:nvPr/>
          </p:nvCxnSpPr>
          <p:spPr>
            <a:xfrm flipV="1">
              <a:off x="1905000" y="3200400"/>
              <a:ext cx="304800" cy="1"/>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a:xfrm>
              <a:off x="2209800" y="2999510"/>
              <a:ext cx="2895600" cy="3810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schemeClr val="bg2"/>
                  </a:solidFill>
                  <a:latin typeface="Calibri" pitchFamily="34" charset="0"/>
                  <a:cs typeface="Calibri" pitchFamily="34" charset="0"/>
                </a:rPr>
                <a:t>Cost Reduction</a:t>
              </a:r>
              <a:endParaRPr lang="en-US" sz="1400" b="1" dirty="0">
                <a:solidFill>
                  <a:schemeClr val="bg2"/>
                </a:solidFill>
                <a:latin typeface="Calibri" pitchFamily="34" charset="0"/>
                <a:cs typeface="Calibri" pitchFamily="34" charset="0"/>
              </a:endParaRPr>
            </a:p>
          </p:txBody>
        </p:sp>
      </p:grpSp>
      <p:grpSp>
        <p:nvGrpSpPr>
          <p:cNvPr id="3" name="Group 17"/>
          <p:cNvGrpSpPr/>
          <p:nvPr/>
        </p:nvGrpSpPr>
        <p:grpSpPr>
          <a:xfrm>
            <a:off x="3390900" y="7132780"/>
            <a:ext cx="2400300" cy="381000"/>
            <a:chOff x="1905000" y="2999510"/>
            <a:chExt cx="3200400" cy="381000"/>
          </a:xfrm>
          <a:solidFill>
            <a:schemeClr val="accent3"/>
          </a:solidFill>
        </p:grpSpPr>
        <p:cxnSp>
          <p:nvCxnSpPr>
            <p:cNvPr id="54" name="Straight Connector 53"/>
            <p:cNvCxnSpPr/>
            <p:nvPr/>
          </p:nvCxnSpPr>
          <p:spPr>
            <a:xfrm flipV="1">
              <a:off x="1905000" y="3200400"/>
              <a:ext cx="304800" cy="1"/>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2209800" y="2999510"/>
              <a:ext cx="2895600" cy="3810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schemeClr val="bg2"/>
                  </a:solidFill>
                  <a:latin typeface="Calibri" pitchFamily="34" charset="0"/>
                  <a:cs typeface="Calibri" pitchFamily="34" charset="0"/>
                </a:rPr>
                <a:t>Process Reengineering</a:t>
              </a:r>
              <a:endParaRPr lang="en-US" sz="1400" b="1" dirty="0">
                <a:solidFill>
                  <a:schemeClr val="bg2"/>
                </a:solidFill>
                <a:latin typeface="Calibri" pitchFamily="34" charset="0"/>
                <a:cs typeface="Calibri" pitchFamily="34" charset="0"/>
              </a:endParaRPr>
            </a:p>
          </p:txBody>
        </p:sp>
      </p:grpSp>
      <p:grpSp>
        <p:nvGrpSpPr>
          <p:cNvPr id="4" name="Group 20"/>
          <p:cNvGrpSpPr/>
          <p:nvPr/>
        </p:nvGrpSpPr>
        <p:grpSpPr>
          <a:xfrm>
            <a:off x="3390900" y="7788560"/>
            <a:ext cx="2400300" cy="381000"/>
            <a:chOff x="1905000" y="2999510"/>
            <a:chExt cx="3200400" cy="381000"/>
          </a:xfrm>
          <a:solidFill>
            <a:schemeClr val="accent3"/>
          </a:solidFill>
        </p:grpSpPr>
        <p:cxnSp>
          <p:nvCxnSpPr>
            <p:cNvPr id="52" name="Straight Connector 51"/>
            <p:cNvCxnSpPr/>
            <p:nvPr/>
          </p:nvCxnSpPr>
          <p:spPr>
            <a:xfrm flipV="1">
              <a:off x="1905000" y="3233056"/>
              <a:ext cx="304800" cy="1"/>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2209800" y="2999510"/>
              <a:ext cx="2895600" cy="3810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schemeClr val="bg2"/>
                  </a:solidFill>
                  <a:latin typeface="Calibri" pitchFamily="34" charset="0"/>
                  <a:cs typeface="Calibri" pitchFamily="34" charset="0"/>
                </a:rPr>
                <a:t>Accounting / Reporting Support</a:t>
              </a:r>
              <a:endParaRPr lang="en-US" sz="1400" b="1" dirty="0">
                <a:solidFill>
                  <a:schemeClr val="bg2"/>
                </a:solidFill>
                <a:latin typeface="Calibri" pitchFamily="34" charset="0"/>
                <a:cs typeface="Calibri" pitchFamily="34" charset="0"/>
              </a:endParaRPr>
            </a:p>
          </p:txBody>
        </p:sp>
      </p:grpSp>
      <p:cxnSp>
        <p:nvCxnSpPr>
          <p:cNvPr id="46" name="Straight Connector 45"/>
          <p:cNvCxnSpPr/>
          <p:nvPr/>
        </p:nvCxnSpPr>
        <p:spPr>
          <a:xfrm flipV="1">
            <a:off x="3124200" y="6696943"/>
            <a:ext cx="228600" cy="1"/>
          </a:xfrm>
          <a:prstGeom prst="line">
            <a:avLst/>
          </a:prstGeom>
          <a:solidFill>
            <a:schemeClr val="accent3"/>
          </a:solid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914400" y="6486240"/>
            <a:ext cx="2171700" cy="50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schemeClr val="bg1"/>
                </a:solidFill>
                <a:latin typeface="Calibri" pitchFamily="34" charset="0"/>
                <a:cs typeface="Calibri" pitchFamily="34" charset="0"/>
              </a:rPr>
              <a:t>Internal Audit</a:t>
            </a:r>
            <a:endParaRPr lang="en-US" sz="1400" b="1" dirty="0">
              <a:solidFill>
                <a:schemeClr val="bg1"/>
              </a:solidFill>
              <a:latin typeface="Calibri" pitchFamily="34" charset="0"/>
              <a:cs typeface="Calibri" pitchFamily="34" charset="0"/>
            </a:endParaRPr>
          </a:p>
        </p:txBody>
      </p:sp>
      <p:cxnSp>
        <p:nvCxnSpPr>
          <p:cNvPr id="48" name="Straight Connector 47"/>
          <p:cNvCxnSpPr/>
          <p:nvPr/>
        </p:nvCxnSpPr>
        <p:spPr>
          <a:xfrm flipV="1">
            <a:off x="3124200" y="7352723"/>
            <a:ext cx="228600" cy="1"/>
          </a:xfrm>
          <a:prstGeom prst="line">
            <a:avLst/>
          </a:prstGeom>
          <a:solidFill>
            <a:schemeClr val="accent3"/>
          </a:solid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914400" y="7142020"/>
            <a:ext cx="2171700" cy="508000"/>
          </a:xfrm>
          <a:prstGeom prst="roundRect">
            <a:avLst/>
          </a:prstGeom>
          <a:solidFill>
            <a:schemeClr val="accent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schemeClr val="bg2"/>
                </a:solidFill>
                <a:latin typeface="Calibri" pitchFamily="34" charset="0"/>
                <a:cs typeface="Calibri" pitchFamily="34" charset="0"/>
              </a:rPr>
              <a:t>Working Capital Optimization</a:t>
            </a:r>
            <a:endParaRPr lang="en-US" sz="1400" b="1" dirty="0">
              <a:solidFill>
                <a:schemeClr val="bg2"/>
              </a:solidFill>
              <a:latin typeface="Calibri" pitchFamily="34" charset="0"/>
              <a:cs typeface="Calibri" pitchFamily="34" charset="0"/>
            </a:endParaRPr>
          </a:p>
        </p:txBody>
      </p:sp>
      <p:cxnSp>
        <p:nvCxnSpPr>
          <p:cNvPr id="50" name="Straight Connector 49"/>
          <p:cNvCxnSpPr/>
          <p:nvPr/>
        </p:nvCxnSpPr>
        <p:spPr>
          <a:xfrm flipV="1">
            <a:off x="3124200" y="8056581"/>
            <a:ext cx="228600" cy="1"/>
          </a:xfrm>
          <a:prstGeom prst="line">
            <a:avLst/>
          </a:prstGeom>
          <a:solidFill>
            <a:schemeClr val="accent3"/>
          </a:solid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914400" y="7797800"/>
            <a:ext cx="2171700" cy="508000"/>
          </a:xfrm>
          <a:prstGeom prst="roundRect">
            <a:avLst/>
          </a:prstGeom>
          <a:solidFill>
            <a:schemeClr val="accent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schemeClr val="bg2"/>
                </a:solidFill>
                <a:latin typeface="Calibri" pitchFamily="34" charset="0"/>
                <a:cs typeface="Calibri" pitchFamily="34" charset="0"/>
              </a:rPr>
              <a:t>Forensics / Investigation Support</a:t>
            </a:r>
            <a:endParaRPr lang="en-US" sz="1400" b="1" dirty="0">
              <a:solidFill>
                <a:schemeClr val="bg2"/>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37"/>
          <p:cNvSpPr>
            <a:spLocks noGrp="1"/>
          </p:cNvSpPr>
          <p:nvPr>
            <p:ph type="title"/>
          </p:nvPr>
        </p:nvSpPr>
        <p:spPr>
          <a:xfrm>
            <a:off x="342900" y="635000"/>
            <a:ext cx="6515100" cy="812800"/>
          </a:xfrm>
        </p:spPr>
        <p:txBody>
          <a:bodyPr/>
          <a:lstStyle/>
          <a:p>
            <a:pPr algn="r"/>
            <a:r>
              <a:rPr lang="en-US" sz="2800" b="1" dirty="0" smtClean="0">
                <a:latin typeface="Calibri" pitchFamily="34" charset="0"/>
                <a:cs typeface="Calibri" pitchFamily="34" charset="0"/>
              </a:rPr>
              <a:t>Why Acquisory</a:t>
            </a:r>
          </a:p>
        </p:txBody>
      </p:sp>
      <p:sp>
        <p:nvSpPr>
          <p:cNvPr id="21" name="Slide Number Placeholder 2"/>
          <p:cNvSpPr>
            <a:spLocks noGrp="1"/>
          </p:cNvSpPr>
          <p:nvPr>
            <p:ph type="sldNum" sz="quarter" idx="4294967295"/>
          </p:nvPr>
        </p:nvSpPr>
        <p:spPr>
          <a:xfrm>
            <a:off x="-152400" y="8686800"/>
            <a:ext cx="457200" cy="609600"/>
          </a:xfrm>
          <a:prstGeom prst="rect">
            <a:avLst/>
          </a:prstGeom>
          <a:noFill/>
        </p:spPr>
        <p:txBody>
          <a:bodyPr/>
          <a:lstStyle/>
          <a:p>
            <a:fld id="{444D0DC3-3F51-4634-9C1C-6B0A3DA691B1}" type="slidenum">
              <a:rPr lang="en-US" smtClean="0">
                <a:latin typeface="Arial" charset="0"/>
              </a:rPr>
              <a:pPr/>
              <a:t>6</a:t>
            </a:fld>
            <a:endParaRPr lang="en-US" dirty="0" smtClean="0">
              <a:latin typeface="Arial" charset="0"/>
            </a:endParaRPr>
          </a:p>
        </p:txBody>
      </p:sp>
      <p:sp>
        <p:nvSpPr>
          <p:cNvPr id="9" name="TextBox 8"/>
          <p:cNvSpPr txBox="1"/>
          <p:nvPr/>
        </p:nvSpPr>
        <p:spPr>
          <a:xfrm>
            <a:off x="685800" y="247471"/>
            <a:ext cx="990600" cy="1015663"/>
          </a:xfrm>
          <a:prstGeom prst="rect">
            <a:avLst/>
          </a:prstGeom>
          <a:noFill/>
        </p:spPr>
        <p:txBody>
          <a:bodyPr wrap="square" rtlCol="0">
            <a:spAutoFit/>
          </a:bodyPr>
          <a:lstStyle/>
          <a:p>
            <a:r>
              <a:rPr lang="en-US" sz="6000" dirty="0">
                <a:solidFill>
                  <a:schemeClr val="bg1"/>
                </a:solidFill>
              </a:rPr>
              <a:t>1</a:t>
            </a:r>
          </a:p>
        </p:txBody>
      </p:sp>
      <p:pic>
        <p:nvPicPr>
          <p:cNvPr id="10" name="Picture 36"/>
          <p:cNvPicPr>
            <a:picLocks noChangeAspect="1" noChangeArrowheads="1"/>
          </p:cNvPicPr>
          <p:nvPr/>
        </p:nvPicPr>
        <p:blipFill>
          <a:blip r:embed="rId3" cstate="print"/>
          <a:srcRect/>
          <a:stretch>
            <a:fillRect/>
          </a:stretch>
        </p:blipFill>
        <p:spPr bwMode="auto">
          <a:xfrm>
            <a:off x="-16042" y="1479884"/>
            <a:ext cx="6858000" cy="70545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a:xfrm>
            <a:off x="-152400" y="8686800"/>
            <a:ext cx="457200" cy="440267"/>
          </a:xfrm>
        </p:spPr>
        <p:txBody>
          <a:bodyPr/>
          <a:lstStyle/>
          <a:p>
            <a:pPr>
              <a:defRPr/>
            </a:pPr>
            <a:fld id="{BB5F3445-D397-4B9A-ADAA-A5F77C342D95}" type="slidenum">
              <a:rPr lang="en-US"/>
              <a:pPr>
                <a:defRPr/>
              </a:pPr>
              <a:t>7</a:t>
            </a:fld>
            <a:endParaRPr lang="en-US" dirty="0"/>
          </a:p>
        </p:txBody>
      </p:sp>
      <p:sp>
        <p:nvSpPr>
          <p:cNvPr id="7171" name="Rectangle 2"/>
          <p:cNvSpPr>
            <a:spLocks noGrp="1" noChangeArrowheads="1"/>
          </p:cNvSpPr>
          <p:nvPr>
            <p:ph type="title"/>
          </p:nvPr>
        </p:nvSpPr>
        <p:spPr>
          <a:xfrm>
            <a:off x="342900" y="514350"/>
            <a:ext cx="6515100" cy="812800"/>
          </a:xfrm>
        </p:spPr>
        <p:txBody>
          <a:bodyPr/>
          <a:lstStyle/>
          <a:p>
            <a:pPr algn="r" eaLnBrk="1" hangingPunct="1"/>
            <a:r>
              <a:rPr lang="en-US" sz="2800" b="1" dirty="0" smtClean="0">
                <a:latin typeface="Calibri" pitchFamily="34" charset="0"/>
                <a:cs typeface="Calibri" pitchFamily="34" charset="0"/>
              </a:rPr>
              <a:t>Understanding of Industry and </a:t>
            </a:r>
            <a:br>
              <a:rPr lang="en-US" sz="2800" b="1" dirty="0" smtClean="0">
                <a:latin typeface="Calibri" pitchFamily="34" charset="0"/>
                <a:cs typeface="Calibri" pitchFamily="34" charset="0"/>
              </a:rPr>
            </a:br>
            <a:r>
              <a:rPr lang="en-US" sz="2800" b="1" dirty="0" smtClean="0">
                <a:latin typeface="Calibri" pitchFamily="34" charset="0"/>
                <a:cs typeface="Calibri" pitchFamily="34" charset="0"/>
              </a:rPr>
              <a:t>business</a:t>
            </a:r>
          </a:p>
        </p:txBody>
      </p:sp>
      <p:grpSp>
        <p:nvGrpSpPr>
          <p:cNvPr id="24" name="Group 40"/>
          <p:cNvGrpSpPr/>
          <p:nvPr/>
        </p:nvGrpSpPr>
        <p:grpSpPr>
          <a:xfrm>
            <a:off x="193119" y="2919664"/>
            <a:ext cx="6512481" cy="4433636"/>
            <a:chOff x="334963" y="1171575"/>
            <a:chExt cx="8378825" cy="4100513"/>
          </a:xfrm>
        </p:grpSpPr>
        <p:sp>
          <p:nvSpPr>
            <p:cNvPr id="27" name="AutoShape 12"/>
            <p:cNvSpPr>
              <a:spLocks noChangeArrowheads="1"/>
            </p:cNvSpPr>
            <p:nvPr/>
          </p:nvSpPr>
          <p:spPr bwMode="auto">
            <a:xfrm>
              <a:off x="334963" y="4448175"/>
              <a:ext cx="2651760" cy="361950"/>
            </a:xfrm>
            <a:prstGeom prst="roundRect">
              <a:avLst>
                <a:gd name="adj" fmla="val 16588"/>
              </a:avLst>
            </a:prstGeom>
            <a:solidFill>
              <a:srgbClr val="E11111"/>
            </a:solidFill>
            <a:ln w="12700">
              <a:noFill/>
              <a:round/>
              <a:headEnd/>
              <a:tailEnd/>
            </a:ln>
            <a:effectLst/>
            <a:scene3d>
              <a:camera prst="orthographicFront">
                <a:rot lat="0" lon="0" rev="0"/>
              </a:camera>
              <a:lightRig rig="contrasting" dir="t">
                <a:rot lat="0" lon="0" rev="7800000"/>
              </a:lightRig>
            </a:scene3d>
            <a:sp3d>
              <a:bevelT w="139700" h="139700"/>
            </a:sp3d>
          </p:spPr>
          <p:txBody>
            <a:bodyPr lIns="92075" tIns="46038" rIns="92075" bIns="46038" anchor="ctr"/>
            <a:lstStyle/>
            <a:p>
              <a:pPr algn="ctr">
                <a:spcBef>
                  <a:spcPct val="20000"/>
                </a:spcBef>
              </a:pPr>
              <a:r>
                <a:rPr lang="en-US" sz="1100" b="1" dirty="0">
                  <a:solidFill>
                    <a:schemeClr val="bg1"/>
                  </a:solidFill>
                  <a:latin typeface="Calibri" pitchFamily="34" charset="0"/>
                </a:rPr>
                <a:t>Payroll</a:t>
              </a:r>
            </a:p>
          </p:txBody>
        </p:sp>
        <p:sp>
          <p:nvSpPr>
            <p:cNvPr id="30" name="AutoShape 13"/>
            <p:cNvSpPr>
              <a:spLocks noChangeArrowheads="1"/>
            </p:cNvSpPr>
            <p:nvPr/>
          </p:nvSpPr>
          <p:spPr bwMode="auto">
            <a:xfrm>
              <a:off x="334963" y="2092325"/>
              <a:ext cx="4114800" cy="361950"/>
            </a:xfrm>
            <a:prstGeom prst="roundRect">
              <a:avLst>
                <a:gd name="adj" fmla="val 16588"/>
              </a:avLst>
            </a:prstGeom>
            <a:solidFill>
              <a:schemeClr val="bg1">
                <a:lumMod val="50000"/>
                <a:alpha val="65000"/>
              </a:schemeClr>
            </a:solidFill>
            <a:ln w="12700">
              <a:noFill/>
              <a:round/>
              <a:headEnd/>
              <a:tailEnd/>
            </a:ln>
            <a:scene3d>
              <a:camera prst="orthographicFront"/>
              <a:lightRig rig="threePt" dir="t"/>
            </a:scene3d>
            <a:sp3d>
              <a:bevelT/>
            </a:sp3d>
          </p:spPr>
          <p:txBody>
            <a:bodyPr lIns="92075" tIns="46038" rIns="92075" bIns="46038" anchor="ctr"/>
            <a:lstStyle/>
            <a:p>
              <a:pPr algn="ctr">
                <a:lnSpc>
                  <a:spcPct val="100000"/>
                </a:lnSpc>
                <a:spcBef>
                  <a:spcPct val="20000"/>
                </a:spcBef>
                <a:spcAft>
                  <a:spcPct val="0"/>
                </a:spcAft>
              </a:pPr>
              <a:r>
                <a:rPr lang="en-US" sz="1100" b="1" dirty="0">
                  <a:solidFill>
                    <a:schemeClr val="bg1"/>
                  </a:solidFill>
                  <a:latin typeface="Calibri" pitchFamily="34" charset="0"/>
                </a:rPr>
                <a:t>Strategic Business Alliances</a:t>
              </a:r>
            </a:p>
          </p:txBody>
        </p:sp>
        <p:sp>
          <p:nvSpPr>
            <p:cNvPr id="33" name="AutoShape 14"/>
            <p:cNvSpPr>
              <a:spLocks noChangeArrowheads="1"/>
            </p:cNvSpPr>
            <p:nvPr/>
          </p:nvSpPr>
          <p:spPr bwMode="auto">
            <a:xfrm>
              <a:off x="4598988" y="2092325"/>
              <a:ext cx="4114800" cy="361950"/>
            </a:xfrm>
            <a:prstGeom prst="roundRect">
              <a:avLst>
                <a:gd name="adj" fmla="val 16588"/>
              </a:avLst>
            </a:prstGeom>
            <a:solidFill>
              <a:schemeClr val="bg1">
                <a:lumMod val="50000"/>
                <a:alpha val="65000"/>
              </a:schemeClr>
            </a:solidFill>
            <a:ln w="12700">
              <a:noFill/>
              <a:round/>
              <a:headEnd/>
              <a:tailEnd/>
            </a:ln>
            <a:scene3d>
              <a:camera prst="orthographicFront"/>
              <a:lightRig rig="threePt" dir="t"/>
            </a:scene3d>
            <a:sp3d>
              <a:bevelT/>
            </a:sp3d>
          </p:spPr>
          <p:txBody>
            <a:bodyPr lIns="92075" tIns="46038" rIns="92075" bIns="46038" anchor="ctr"/>
            <a:lstStyle/>
            <a:p>
              <a:pPr algn="ctr">
                <a:lnSpc>
                  <a:spcPct val="100000"/>
                </a:lnSpc>
                <a:spcBef>
                  <a:spcPct val="20000"/>
                </a:spcBef>
                <a:spcAft>
                  <a:spcPct val="0"/>
                </a:spcAft>
              </a:pPr>
              <a:r>
                <a:rPr lang="en-US" sz="1100" b="1" dirty="0">
                  <a:solidFill>
                    <a:schemeClr val="bg1"/>
                  </a:solidFill>
                  <a:latin typeface="Calibri" pitchFamily="34" charset="0"/>
                </a:rPr>
                <a:t>Projects &amp; Expansion</a:t>
              </a:r>
            </a:p>
          </p:txBody>
        </p:sp>
        <p:sp>
          <p:nvSpPr>
            <p:cNvPr id="34" name="AutoShape 15"/>
            <p:cNvSpPr>
              <a:spLocks noChangeArrowheads="1"/>
            </p:cNvSpPr>
            <p:nvPr/>
          </p:nvSpPr>
          <p:spPr bwMode="auto">
            <a:xfrm>
              <a:off x="3198496" y="4448175"/>
              <a:ext cx="2651760" cy="361950"/>
            </a:xfrm>
            <a:prstGeom prst="roundRect">
              <a:avLst>
                <a:gd name="adj" fmla="val 16588"/>
              </a:avLst>
            </a:prstGeom>
            <a:solidFill>
              <a:srgbClr val="E11111"/>
            </a:solidFill>
            <a:ln w="12700">
              <a:noFill/>
              <a:round/>
              <a:headEnd/>
              <a:tailEnd/>
            </a:ln>
            <a:effectLst/>
            <a:scene3d>
              <a:camera prst="orthographicFront">
                <a:rot lat="0" lon="0" rev="0"/>
              </a:camera>
              <a:lightRig rig="contrasting" dir="t">
                <a:rot lat="0" lon="0" rev="7800000"/>
              </a:lightRig>
            </a:scene3d>
            <a:sp3d>
              <a:bevelT w="139700" h="139700"/>
            </a:sp3d>
          </p:spPr>
          <p:txBody>
            <a:bodyPr lIns="92075" tIns="46038" rIns="92075" bIns="46038" anchor="ctr"/>
            <a:lstStyle/>
            <a:p>
              <a:pPr algn="ctr">
                <a:lnSpc>
                  <a:spcPct val="100000"/>
                </a:lnSpc>
                <a:spcBef>
                  <a:spcPct val="20000"/>
                </a:spcBef>
                <a:spcAft>
                  <a:spcPct val="0"/>
                </a:spcAft>
              </a:pPr>
              <a:r>
                <a:rPr lang="en-US" sz="1100" b="1" dirty="0" smtClean="0">
                  <a:solidFill>
                    <a:schemeClr val="bg1"/>
                  </a:solidFill>
                  <a:latin typeface="Calibri" pitchFamily="34" charset="0"/>
                </a:rPr>
                <a:t>Administrative</a:t>
              </a:r>
              <a:endParaRPr lang="en-US" sz="1100" b="1" dirty="0">
                <a:solidFill>
                  <a:schemeClr val="bg1"/>
                </a:solidFill>
                <a:latin typeface="Calibri" pitchFamily="34" charset="0"/>
              </a:endParaRPr>
            </a:p>
          </p:txBody>
        </p:sp>
        <p:sp>
          <p:nvSpPr>
            <p:cNvPr id="35" name="AutoShape 16"/>
            <p:cNvSpPr>
              <a:spLocks noChangeArrowheads="1"/>
            </p:cNvSpPr>
            <p:nvPr/>
          </p:nvSpPr>
          <p:spPr bwMode="auto">
            <a:xfrm>
              <a:off x="334963" y="4910138"/>
              <a:ext cx="2651760" cy="361950"/>
            </a:xfrm>
            <a:prstGeom prst="roundRect">
              <a:avLst>
                <a:gd name="adj" fmla="val 16588"/>
              </a:avLst>
            </a:prstGeom>
            <a:solidFill>
              <a:srgbClr val="E11111"/>
            </a:solidFill>
            <a:ln w="12700">
              <a:noFill/>
              <a:round/>
              <a:headEnd/>
              <a:tailEnd/>
            </a:ln>
            <a:effectLst/>
            <a:scene3d>
              <a:camera prst="orthographicFront">
                <a:rot lat="0" lon="0" rev="0"/>
              </a:camera>
              <a:lightRig rig="contrasting" dir="t">
                <a:rot lat="0" lon="0" rev="7800000"/>
              </a:lightRig>
            </a:scene3d>
            <a:sp3d>
              <a:bevelT w="139700" h="139700"/>
            </a:sp3d>
          </p:spPr>
          <p:txBody>
            <a:bodyPr lIns="92075" tIns="46038" rIns="92075" bIns="46038" anchor="ctr"/>
            <a:lstStyle/>
            <a:p>
              <a:pPr algn="ctr">
                <a:lnSpc>
                  <a:spcPct val="100000"/>
                </a:lnSpc>
                <a:spcBef>
                  <a:spcPct val="20000"/>
                </a:spcBef>
                <a:spcAft>
                  <a:spcPct val="0"/>
                </a:spcAft>
              </a:pPr>
              <a:r>
                <a:rPr lang="en-US" sz="1100" b="1" dirty="0">
                  <a:solidFill>
                    <a:schemeClr val="bg1"/>
                  </a:solidFill>
                  <a:latin typeface="Calibri" pitchFamily="34" charset="0"/>
                </a:rPr>
                <a:t>Financial </a:t>
              </a:r>
              <a:r>
                <a:rPr lang="en-US" sz="1100" b="1" dirty="0" smtClean="0">
                  <a:solidFill>
                    <a:schemeClr val="bg1"/>
                  </a:solidFill>
                  <a:latin typeface="Calibri" pitchFamily="34" charset="0"/>
                </a:rPr>
                <a:t>accounting</a:t>
              </a:r>
              <a:endParaRPr lang="en-US" sz="1100" b="1" dirty="0">
                <a:solidFill>
                  <a:schemeClr val="bg1"/>
                </a:solidFill>
                <a:latin typeface="Calibri" pitchFamily="34" charset="0"/>
              </a:endParaRPr>
            </a:p>
          </p:txBody>
        </p:sp>
        <p:sp>
          <p:nvSpPr>
            <p:cNvPr id="36" name="AutoShape 17"/>
            <p:cNvSpPr>
              <a:spLocks noChangeArrowheads="1"/>
            </p:cNvSpPr>
            <p:nvPr/>
          </p:nvSpPr>
          <p:spPr bwMode="auto">
            <a:xfrm>
              <a:off x="3198496" y="4910138"/>
              <a:ext cx="2651760" cy="361950"/>
            </a:xfrm>
            <a:prstGeom prst="roundRect">
              <a:avLst>
                <a:gd name="adj" fmla="val 16588"/>
              </a:avLst>
            </a:prstGeom>
            <a:solidFill>
              <a:srgbClr val="E11111"/>
            </a:solidFill>
            <a:ln w="12700">
              <a:noFill/>
              <a:round/>
              <a:headEnd/>
              <a:tailEnd/>
            </a:ln>
            <a:effectLst/>
            <a:scene3d>
              <a:camera prst="orthographicFront">
                <a:rot lat="0" lon="0" rev="0"/>
              </a:camera>
              <a:lightRig rig="contrasting" dir="t">
                <a:rot lat="0" lon="0" rev="7800000"/>
              </a:lightRig>
            </a:scene3d>
            <a:sp3d>
              <a:bevelT w="139700" h="139700"/>
            </a:sp3d>
          </p:spPr>
          <p:txBody>
            <a:bodyPr lIns="92075" tIns="46038" rIns="92075" bIns="46038" anchor="ctr"/>
            <a:lstStyle/>
            <a:p>
              <a:pPr algn="ctr">
                <a:lnSpc>
                  <a:spcPct val="100000"/>
                </a:lnSpc>
                <a:spcBef>
                  <a:spcPct val="20000"/>
                </a:spcBef>
                <a:spcAft>
                  <a:spcPct val="0"/>
                </a:spcAft>
              </a:pPr>
              <a:r>
                <a:rPr lang="en-US" sz="1100" b="1" dirty="0">
                  <a:solidFill>
                    <a:schemeClr val="bg1"/>
                  </a:solidFill>
                  <a:latin typeface="Calibri" pitchFamily="34" charset="0"/>
                </a:rPr>
                <a:t>Budgeting &amp; MIS</a:t>
              </a:r>
            </a:p>
          </p:txBody>
        </p:sp>
        <p:sp>
          <p:nvSpPr>
            <p:cNvPr id="37" name="AutoShape 18"/>
            <p:cNvSpPr>
              <a:spLocks noChangeArrowheads="1"/>
            </p:cNvSpPr>
            <p:nvPr/>
          </p:nvSpPr>
          <p:spPr bwMode="auto">
            <a:xfrm>
              <a:off x="334963" y="1171575"/>
              <a:ext cx="4114800" cy="361950"/>
            </a:xfrm>
            <a:prstGeom prst="roundRect">
              <a:avLst>
                <a:gd name="adj" fmla="val 16588"/>
              </a:avLst>
            </a:prstGeom>
            <a:solidFill>
              <a:schemeClr val="bg1">
                <a:lumMod val="50000"/>
                <a:alpha val="65000"/>
              </a:schemeClr>
            </a:solidFill>
            <a:ln w="12700">
              <a:noFill/>
              <a:round/>
              <a:headEnd/>
              <a:tailEnd/>
            </a:ln>
            <a:scene3d>
              <a:camera prst="orthographicFront"/>
              <a:lightRig rig="threePt" dir="t"/>
            </a:scene3d>
            <a:sp3d>
              <a:bevelT/>
            </a:sp3d>
          </p:spPr>
          <p:txBody>
            <a:bodyPr lIns="92075" tIns="46038" rIns="92075" bIns="46038" anchor="ctr"/>
            <a:lstStyle/>
            <a:p>
              <a:pPr algn="ctr">
                <a:lnSpc>
                  <a:spcPct val="100000"/>
                </a:lnSpc>
                <a:spcBef>
                  <a:spcPct val="20000"/>
                </a:spcBef>
                <a:spcAft>
                  <a:spcPct val="0"/>
                </a:spcAft>
              </a:pPr>
              <a:r>
                <a:rPr lang="en-US" sz="1100" b="1" dirty="0">
                  <a:solidFill>
                    <a:schemeClr val="bg1"/>
                  </a:solidFill>
                  <a:latin typeface="Calibri" pitchFamily="34" charset="0"/>
                </a:rPr>
                <a:t>Business Planning</a:t>
              </a:r>
            </a:p>
          </p:txBody>
        </p:sp>
        <p:sp>
          <p:nvSpPr>
            <p:cNvPr id="38" name="AutoShape 19"/>
            <p:cNvSpPr>
              <a:spLocks noChangeArrowheads="1"/>
            </p:cNvSpPr>
            <p:nvPr/>
          </p:nvSpPr>
          <p:spPr bwMode="auto">
            <a:xfrm>
              <a:off x="4598988" y="1171575"/>
              <a:ext cx="4114800" cy="361950"/>
            </a:xfrm>
            <a:prstGeom prst="roundRect">
              <a:avLst>
                <a:gd name="adj" fmla="val 16588"/>
              </a:avLst>
            </a:prstGeom>
            <a:solidFill>
              <a:schemeClr val="bg1">
                <a:lumMod val="50000"/>
                <a:alpha val="65000"/>
              </a:schemeClr>
            </a:solidFill>
            <a:ln w="12700">
              <a:noFill/>
              <a:round/>
              <a:headEnd/>
              <a:tailEnd/>
            </a:ln>
            <a:scene3d>
              <a:camera prst="orthographicFront"/>
              <a:lightRig rig="threePt" dir="t"/>
            </a:scene3d>
            <a:sp3d>
              <a:bevelT/>
            </a:sp3d>
          </p:spPr>
          <p:txBody>
            <a:bodyPr lIns="92075" tIns="46038" rIns="92075" bIns="46038" anchor="ctr"/>
            <a:lstStyle/>
            <a:p>
              <a:pPr algn="ctr">
                <a:lnSpc>
                  <a:spcPct val="100000"/>
                </a:lnSpc>
                <a:spcBef>
                  <a:spcPct val="20000"/>
                </a:spcBef>
                <a:spcAft>
                  <a:spcPct val="0"/>
                </a:spcAft>
              </a:pPr>
              <a:r>
                <a:rPr lang="en-US" sz="1100" b="1" dirty="0">
                  <a:solidFill>
                    <a:schemeClr val="bg1"/>
                  </a:solidFill>
                  <a:latin typeface="Calibri" pitchFamily="34" charset="0"/>
                </a:rPr>
                <a:t>Corporate Governance</a:t>
              </a:r>
            </a:p>
          </p:txBody>
        </p:sp>
        <p:sp>
          <p:nvSpPr>
            <p:cNvPr id="39" name="AutoShape 20"/>
            <p:cNvSpPr>
              <a:spLocks noChangeArrowheads="1"/>
            </p:cNvSpPr>
            <p:nvPr/>
          </p:nvSpPr>
          <p:spPr bwMode="auto">
            <a:xfrm>
              <a:off x="4598988" y="1631950"/>
              <a:ext cx="4114800" cy="361950"/>
            </a:xfrm>
            <a:prstGeom prst="roundRect">
              <a:avLst>
                <a:gd name="adj" fmla="val 16588"/>
              </a:avLst>
            </a:prstGeom>
            <a:solidFill>
              <a:schemeClr val="bg1">
                <a:lumMod val="50000"/>
                <a:alpha val="65000"/>
              </a:schemeClr>
            </a:solidFill>
            <a:ln w="12700">
              <a:noFill/>
              <a:round/>
              <a:headEnd/>
              <a:tailEnd/>
            </a:ln>
            <a:scene3d>
              <a:camera prst="orthographicFront"/>
              <a:lightRig rig="threePt" dir="t"/>
            </a:scene3d>
            <a:sp3d>
              <a:bevelT/>
            </a:sp3d>
          </p:spPr>
          <p:txBody>
            <a:bodyPr lIns="92075" tIns="46038" rIns="92075" bIns="46038" anchor="ctr"/>
            <a:lstStyle/>
            <a:p>
              <a:pPr algn="ctr">
                <a:lnSpc>
                  <a:spcPct val="100000"/>
                </a:lnSpc>
                <a:spcBef>
                  <a:spcPct val="20000"/>
                </a:spcBef>
                <a:spcAft>
                  <a:spcPct val="0"/>
                </a:spcAft>
              </a:pPr>
              <a:r>
                <a:rPr lang="en-US" sz="1100" b="1" dirty="0">
                  <a:solidFill>
                    <a:schemeClr val="bg1"/>
                  </a:solidFill>
                  <a:latin typeface="Calibri" pitchFamily="34" charset="0"/>
                </a:rPr>
                <a:t>Pricing</a:t>
              </a:r>
            </a:p>
          </p:txBody>
        </p:sp>
        <p:sp>
          <p:nvSpPr>
            <p:cNvPr id="40" name="AutoShape 21"/>
            <p:cNvSpPr>
              <a:spLocks noChangeArrowheads="1"/>
            </p:cNvSpPr>
            <p:nvPr/>
          </p:nvSpPr>
          <p:spPr bwMode="auto">
            <a:xfrm>
              <a:off x="6062028" y="4448175"/>
              <a:ext cx="2651760" cy="361950"/>
            </a:xfrm>
            <a:prstGeom prst="roundRect">
              <a:avLst>
                <a:gd name="adj" fmla="val 16588"/>
              </a:avLst>
            </a:prstGeom>
            <a:solidFill>
              <a:srgbClr val="E11111"/>
            </a:solidFill>
            <a:ln w="12700">
              <a:noFill/>
              <a:round/>
              <a:headEnd/>
              <a:tailEnd/>
            </a:ln>
            <a:effectLst/>
            <a:scene3d>
              <a:camera prst="orthographicFront">
                <a:rot lat="0" lon="0" rev="0"/>
              </a:camera>
              <a:lightRig rig="contrasting" dir="t">
                <a:rot lat="0" lon="0" rev="7800000"/>
              </a:lightRig>
            </a:scene3d>
            <a:sp3d>
              <a:bevelT w="139700" h="139700"/>
            </a:sp3d>
          </p:spPr>
          <p:txBody>
            <a:bodyPr lIns="92075" tIns="46038" rIns="92075" bIns="46038" anchor="ctr"/>
            <a:lstStyle/>
            <a:p>
              <a:pPr algn="ctr">
                <a:lnSpc>
                  <a:spcPct val="100000"/>
                </a:lnSpc>
                <a:spcBef>
                  <a:spcPct val="20000"/>
                </a:spcBef>
                <a:spcAft>
                  <a:spcPct val="0"/>
                </a:spcAft>
              </a:pPr>
              <a:r>
                <a:rPr lang="en-US" sz="1100" b="1" dirty="0">
                  <a:solidFill>
                    <a:schemeClr val="bg1"/>
                  </a:solidFill>
                  <a:latin typeface="Calibri" pitchFamily="34" charset="0"/>
                </a:rPr>
                <a:t>Fixed Assets Management</a:t>
              </a:r>
            </a:p>
          </p:txBody>
        </p:sp>
        <p:sp>
          <p:nvSpPr>
            <p:cNvPr id="41" name="AutoShape 22"/>
            <p:cNvSpPr>
              <a:spLocks noChangeArrowheads="1"/>
            </p:cNvSpPr>
            <p:nvPr/>
          </p:nvSpPr>
          <p:spPr bwMode="auto">
            <a:xfrm>
              <a:off x="6062028" y="4910138"/>
              <a:ext cx="2651760" cy="361950"/>
            </a:xfrm>
            <a:prstGeom prst="roundRect">
              <a:avLst>
                <a:gd name="adj" fmla="val 16588"/>
              </a:avLst>
            </a:prstGeom>
            <a:solidFill>
              <a:srgbClr val="E11111"/>
            </a:solidFill>
            <a:ln w="12700">
              <a:noFill/>
              <a:round/>
              <a:headEnd/>
              <a:tailEnd/>
            </a:ln>
            <a:effectLst/>
            <a:scene3d>
              <a:camera prst="orthographicFront">
                <a:rot lat="0" lon="0" rev="0"/>
              </a:camera>
              <a:lightRig rig="contrasting" dir="t">
                <a:rot lat="0" lon="0" rev="7800000"/>
              </a:lightRig>
            </a:scene3d>
            <a:sp3d>
              <a:bevelT w="139700" h="139700"/>
            </a:sp3d>
          </p:spPr>
          <p:txBody>
            <a:bodyPr lIns="92075" tIns="46038" rIns="92075" bIns="46038" anchor="ctr"/>
            <a:lstStyle/>
            <a:p>
              <a:pPr algn="ctr">
                <a:lnSpc>
                  <a:spcPct val="100000"/>
                </a:lnSpc>
                <a:spcBef>
                  <a:spcPct val="20000"/>
                </a:spcBef>
                <a:spcAft>
                  <a:spcPct val="0"/>
                </a:spcAft>
              </a:pPr>
              <a:r>
                <a:rPr lang="en-US" sz="1100" b="1" dirty="0" smtClean="0">
                  <a:solidFill>
                    <a:schemeClr val="bg1"/>
                  </a:solidFill>
                  <a:latin typeface="Calibri" pitchFamily="34" charset="0"/>
                </a:rPr>
                <a:t>Monthly Closures</a:t>
              </a:r>
              <a:endParaRPr lang="en-US" sz="1100" b="1" dirty="0">
                <a:solidFill>
                  <a:schemeClr val="bg1"/>
                </a:solidFill>
                <a:latin typeface="Calibri" pitchFamily="34" charset="0"/>
              </a:endParaRPr>
            </a:p>
          </p:txBody>
        </p:sp>
        <p:sp>
          <p:nvSpPr>
            <p:cNvPr id="42" name="AutoShape 23"/>
            <p:cNvSpPr>
              <a:spLocks noChangeArrowheads="1"/>
            </p:cNvSpPr>
            <p:nvPr/>
          </p:nvSpPr>
          <p:spPr bwMode="auto">
            <a:xfrm>
              <a:off x="334963" y="1631950"/>
              <a:ext cx="4114800" cy="361950"/>
            </a:xfrm>
            <a:prstGeom prst="roundRect">
              <a:avLst>
                <a:gd name="adj" fmla="val 16588"/>
              </a:avLst>
            </a:prstGeom>
            <a:solidFill>
              <a:schemeClr val="bg1">
                <a:lumMod val="50000"/>
                <a:alpha val="65000"/>
              </a:schemeClr>
            </a:solidFill>
            <a:ln w="12700">
              <a:noFill/>
              <a:round/>
              <a:headEnd/>
              <a:tailEnd/>
            </a:ln>
            <a:scene3d>
              <a:camera prst="orthographicFront"/>
              <a:lightRig rig="threePt" dir="t"/>
            </a:scene3d>
            <a:sp3d>
              <a:bevelT/>
            </a:sp3d>
          </p:spPr>
          <p:txBody>
            <a:bodyPr lIns="92075" tIns="46038" rIns="92075" bIns="46038" anchor="ctr"/>
            <a:lstStyle/>
            <a:p>
              <a:pPr algn="ctr">
                <a:lnSpc>
                  <a:spcPct val="100000"/>
                </a:lnSpc>
                <a:spcBef>
                  <a:spcPct val="20000"/>
                </a:spcBef>
                <a:spcAft>
                  <a:spcPct val="0"/>
                </a:spcAft>
              </a:pPr>
              <a:r>
                <a:rPr lang="en-US" sz="1100" b="1" dirty="0">
                  <a:solidFill>
                    <a:schemeClr val="bg1"/>
                  </a:solidFill>
                  <a:latin typeface="Calibri" pitchFamily="34" charset="0"/>
                </a:rPr>
                <a:t>Target Markets &amp; Environment Intelligence</a:t>
              </a:r>
            </a:p>
          </p:txBody>
        </p:sp>
        <p:sp>
          <p:nvSpPr>
            <p:cNvPr id="43" name="AutoShape 31"/>
            <p:cNvSpPr>
              <a:spLocks noChangeArrowheads="1"/>
            </p:cNvSpPr>
            <p:nvPr/>
          </p:nvSpPr>
          <p:spPr bwMode="auto">
            <a:xfrm>
              <a:off x="334963" y="2552700"/>
              <a:ext cx="1597025" cy="747713"/>
            </a:xfrm>
            <a:prstGeom prst="homePlate">
              <a:avLst>
                <a:gd name="adj" fmla="val 53694"/>
              </a:avLst>
            </a:prstGeom>
            <a:solidFill>
              <a:schemeClr val="bg1">
                <a:lumMod val="75000"/>
                <a:alpha val="59999"/>
              </a:schemeClr>
            </a:solidFill>
            <a:ln w="12700">
              <a:noFill/>
              <a:miter lim="800000"/>
              <a:headEnd/>
              <a:tailEnd/>
            </a:ln>
            <a:scene3d>
              <a:camera prst="orthographicFront"/>
              <a:lightRig rig="threePt" dir="t"/>
            </a:scene3d>
            <a:sp3d>
              <a:bevelT w="114300" prst="artDeco"/>
            </a:sp3d>
          </p:spPr>
          <p:txBody>
            <a:bodyPr lIns="92075" tIns="46038" rIns="92075" bIns="46038" anchor="ctr"/>
            <a:lstStyle/>
            <a:p>
              <a:pPr algn="ctr">
                <a:lnSpc>
                  <a:spcPct val="100000"/>
                </a:lnSpc>
                <a:spcBef>
                  <a:spcPct val="20000"/>
                </a:spcBef>
                <a:spcAft>
                  <a:spcPct val="0"/>
                </a:spcAft>
              </a:pPr>
              <a:r>
                <a:rPr lang="en-US" sz="1050" b="1" dirty="0" smtClean="0">
                  <a:solidFill>
                    <a:srgbClr val="535355"/>
                  </a:solidFill>
                  <a:latin typeface="Calibri" pitchFamily="34" charset="0"/>
                </a:rPr>
                <a:t>Revenue and Services</a:t>
              </a:r>
              <a:endParaRPr lang="en-US" sz="1050" b="1" dirty="0">
                <a:solidFill>
                  <a:srgbClr val="535355"/>
                </a:solidFill>
                <a:latin typeface="Calibri" pitchFamily="34" charset="0"/>
              </a:endParaRPr>
            </a:p>
          </p:txBody>
        </p:sp>
        <p:sp>
          <p:nvSpPr>
            <p:cNvPr id="44" name="AutoShape 32"/>
            <p:cNvSpPr>
              <a:spLocks noChangeArrowheads="1"/>
            </p:cNvSpPr>
            <p:nvPr/>
          </p:nvSpPr>
          <p:spPr bwMode="auto">
            <a:xfrm>
              <a:off x="2066926" y="2507395"/>
              <a:ext cx="1597025" cy="397773"/>
            </a:xfrm>
            <a:prstGeom prst="flowChartAlternateProcess">
              <a:avLst/>
            </a:prstGeom>
            <a:solidFill>
              <a:schemeClr val="bg1">
                <a:lumMod val="75000"/>
                <a:alpha val="59999"/>
              </a:schemeClr>
            </a:solidFill>
            <a:ln w="12700">
              <a:noFill/>
              <a:miter lim="800000"/>
              <a:headEnd/>
              <a:tailEnd/>
            </a:ln>
            <a:scene3d>
              <a:camera prst="orthographicFront"/>
              <a:lightRig rig="threePt" dir="t"/>
            </a:scene3d>
            <a:sp3d>
              <a:bevelT w="114300" prst="artDeco"/>
            </a:sp3d>
          </p:spPr>
          <p:txBody>
            <a:bodyPr lIns="92075" tIns="46038" rIns="92075" bIns="46038" anchor="ctr"/>
            <a:lstStyle/>
            <a:p>
              <a:pPr algn="ctr">
                <a:lnSpc>
                  <a:spcPct val="100000"/>
                </a:lnSpc>
                <a:spcBef>
                  <a:spcPct val="20000"/>
                </a:spcBef>
                <a:spcAft>
                  <a:spcPct val="0"/>
                </a:spcAft>
              </a:pPr>
              <a:r>
                <a:rPr lang="en-US" sz="1050" b="1" dirty="0" smtClean="0">
                  <a:solidFill>
                    <a:srgbClr val="535355"/>
                  </a:solidFill>
                  <a:latin typeface="Calibri" pitchFamily="34" charset="0"/>
                </a:rPr>
                <a:t>Contract / Agreements</a:t>
              </a:r>
              <a:endParaRPr lang="en-US" sz="1050" b="1" dirty="0">
                <a:solidFill>
                  <a:srgbClr val="535355"/>
                </a:solidFill>
                <a:latin typeface="Calibri" pitchFamily="34" charset="0"/>
              </a:endParaRPr>
            </a:p>
          </p:txBody>
        </p:sp>
        <p:sp>
          <p:nvSpPr>
            <p:cNvPr id="45" name="AutoShape 33"/>
            <p:cNvSpPr>
              <a:spLocks noChangeArrowheads="1"/>
            </p:cNvSpPr>
            <p:nvPr/>
          </p:nvSpPr>
          <p:spPr bwMode="auto">
            <a:xfrm>
              <a:off x="3798888" y="2507395"/>
              <a:ext cx="1597025" cy="397773"/>
            </a:xfrm>
            <a:prstGeom prst="flowChartAlternateProcess">
              <a:avLst/>
            </a:prstGeom>
            <a:solidFill>
              <a:schemeClr val="bg1">
                <a:lumMod val="75000"/>
                <a:alpha val="59999"/>
              </a:schemeClr>
            </a:solidFill>
            <a:ln w="12700">
              <a:noFill/>
              <a:miter lim="800000"/>
              <a:headEnd/>
              <a:tailEnd/>
            </a:ln>
            <a:scene3d>
              <a:camera prst="orthographicFront"/>
              <a:lightRig rig="threePt" dir="t"/>
            </a:scene3d>
            <a:sp3d>
              <a:bevelT w="114300" prst="artDeco"/>
            </a:sp3d>
          </p:spPr>
          <p:txBody>
            <a:bodyPr lIns="92075" tIns="46038" rIns="92075" bIns="46038" anchor="ctr"/>
            <a:lstStyle/>
            <a:p>
              <a:pPr algn="ctr">
                <a:lnSpc>
                  <a:spcPct val="100000"/>
                </a:lnSpc>
                <a:spcBef>
                  <a:spcPct val="20000"/>
                </a:spcBef>
                <a:spcAft>
                  <a:spcPct val="0"/>
                </a:spcAft>
              </a:pPr>
              <a:r>
                <a:rPr lang="en-US" sz="1050" b="1" dirty="0" smtClean="0">
                  <a:solidFill>
                    <a:srgbClr val="535355"/>
                  </a:solidFill>
                  <a:latin typeface="Calibri" pitchFamily="34" charset="0"/>
                </a:rPr>
                <a:t>Documentation</a:t>
              </a:r>
              <a:endParaRPr lang="en-US" sz="1050" b="1" dirty="0">
                <a:solidFill>
                  <a:srgbClr val="535355"/>
                </a:solidFill>
                <a:latin typeface="Calibri" pitchFamily="34" charset="0"/>
              </a:endParaRPr>
            </a:p>
          </p:txBody>
        </p:sp>
        <p:sp>
          <p:nvSpPr>
            <p:cNvPr id="46" name="AutoShape 34"/>
            <p:cNvSpPr>
              <a:spLocks noChangeArrowheads="1"/>
            </p:cNvSpPr>
            <p:nvPr/>
          </p:nvSpPr>
          <p:spPr bwMode="auto">
            <a:xfrm>
              <a:off x="334963" y="3533775"/>
              <a:ext cx="1597025" cy="749300"/>
            </a:xfrm>
            <a:prstGeom prst="homePlate">
              <a:avLst>
                <a:gd name="adj" fmla="val 53580"/>
              </a:avLst>
            </a:prstGeom>
            <a:solidFill>
              <a:schemeClr val="bg1">
                <a:lumMod val="75000"/>
                <a:alpha val="59999"/>
              </a:schemeClr>
            </a:solidFill>
            <a:ln w="12700">
              <a:noFill/>
              <a:miter lim="800000"/>
              <a:headEnd/>
              <a:tailEnd/>
            </a:ln>
            <a:scene3d>
              <a:camera prst="orthographicFront"/>
              <a:lightRig rig="threePt" dir="t"/>
            </a:scene3d>
            <a:sp3d>
              <a:bevelT w="114300" prst="artDeco"/>
            </a:sp3d>
          </p:spPr>
          <p:txBody>
            <a:bodyPr lIns="92075" tIns="46038" rIns="92075" bIns="46038" anchor="ctr"/>
            <a:lstStyle/>
            <a:p>
              <a:pPr algn="ctr">
                <a:lnSpc>
                  <a:spcPct val="100000"/>
                </a:lnSpc>
                <a:spcBef>
                  <a:spcPct val="20000"/>
                </a:spcBef>
                <a:spcAft>
                  <a:spcPct val="0"/>
                </a:spcAft>
              </a:pPr>
              <a:r>
                <a:rPr lang="en-US" sz="1050" b="1" dirty="0" smtClean="0">
                  <a:solidFill>
                    <a:srgbClr val="535355"/>
                  </a:solidFill>
                  <a:latin typeface="Calibri" pitchFamily="34" charset="0"/>
                </a:rPr>
                <a:t>Expenses</a:t>
              </a:r>
              <a:endParaRPr lang="en-US" sz="1050" b="1" dirty="0">
                <a:solidFill>
                  <a:srgbClr val="535355"/>
                </a:solidFill>
                <a:latin typeface="Calibri" pitchFamily="34" charset="0"/>
              </a:endParaRPr>
            </a:p>
          </p:txBody>
        </p:sp>
        <p:sp>
          <p:nvSpPr>
            <p:cNvPr id="47" name="AutoShape 35"/>
            <p:cNvSpPr>
              <a:spLocks noChangeArrowheads="1"/>
            </p:cNvSpPr>
            <p:nvPr/>
          </p:nvSpPr>
          <p:spPr bwMode="auto">
            <a:xfrm>
              <a:off x="5464258" y="3533775"/>
              <a:ext cx="1209593" cy="762000"/>
            </a:xfrm>
            <a:prstGeom prst="flowChartAlternateProcess">
              <a:avLst/>
            </a:prstGeom>
            <a:solidFill>
              <a:schemeClr val="bg1">
                <a:lumMod val="75000"/>
                <a:alpha val="59999"/>
              </a:schemeClr>
            </a:solidFill>
            <a:ln w="12700">
              <a:noFill/>
              <a:miter lim="800000"/>
              <a:headEnd/>
              <a:tailEnd/>
            </a:ln>
            <a:scene3d>
              <a:camera prst="orthographicFront"/>
              <a:lightRig rig="threePt" dir="t"/>
            </a:scene3d>
            <a:sp3d>
              <a:bevelT w="114300" prst="artDeco"/>
            </a:sp3d>
          </p:spPr>
          <p:txBody>
            <a:bodyPr lIns="92075" tIns="46038" rIns="92075" bIns="46038" anchor="ctr"/>
            <a:lstStyle/>
            <a:p>
              <a:pPr algn="ctr">
                <a:spcBef>
                  <a:spcPct val="20000"/>
                </a:spcBef>
              </a:pPr>
              <a:r>
                <a:rPr lang="en-US" sz="1050" b="1" dirty="0" smtClean="0">
                  <a:solidFill>
                    <a:srgbClr val="535355"/>
                  </a:solidFill>
                  <a:latin typeface="Calibri" pitchFamily="34" charset="0"/>
                </a:rPr>
                <a:t>Information Technology infrastructure expenses</a:t>
              </a:r>
              <a:endParaRPr lang="en-US" sz="1050" b="1" dirty="0">
                <a:solidFill>
                  <a:srgbClr val="535355"/>
                </a:solidFill>
                <a:latin typeface="Calibri" pitchFamily="34" charset="0"/>
              </a:endParaRPr>
            </a:p>
          </p:txBody>
        </p:sp>
        <p:sp>
          <p:nvSpPr>
            <p:cNvPr id="48" name="AutoShape 36"/>
            <p:cNvSpPr>
              <a:spLocks noChangeArrowheads="1"/>
            </p:cNvSpPr>
            <p:nvPr/>
          </p:nvSpPr>
          <p:spPr bwMode="auto">
            <a:xfrm>
              <a:off x="2066926" y="2955071"/>
              <a:ext cx="1597025" cy="397773"/>
            </a:xfrm>
            <a:prstGeom prst="flowChartAlternateProcess">
              <a:avLst/>
            </a:prstGeom>
            <a:solidFill>
              <a:schemeClr val="bg1">
                <a:lumMod val="75000"/>
                <a:alpha val="59999"/>
              </a:schemeClr>
            </a:solidFill>
            <a:ln w="12700">
              <a:noFill/>
              <a:miter lim="800000"/>
              <a:headEnd/>
              <a:tailEnd/>
            </a:ln>
            <a:scene3d>
              <a:camera prst="orthographicFront"/>
              <a:lightRig rig="threePt" dir="t"/>
            </a:scene3d>
            <a:sp3d>
              <a:bevelT w="114300" prst="artDeco"/>
            </a:sp3d>
          </p:spPr>
          <p:txBody>
            <a:bodyPr lIns="92075" tIns="46038" rIns="92075" bIns="46038" anchor="ctr"/>
            <a:lstStyle/>
            <a:p>
              <a:pPr algn="ctr">
                <a:lnSpc>
                  <a:spcPct val="100000"/>
                </a:lnSpc>
                <a:spcBef>
                  <a:spcPct val="20000"/>
                </a:spcBef>
                <a:spcAft>
                  <a:spcPct val="0"/>
                </a:spcAft>
              </a:pPr>
              <a:r>
                <a:rPr lang="en-US" sz="1050" b="1" dirty="0" smtClean="0">
                  <a:solidFill>
                    <a:srgbClr val="535355"/>
                  </a:solidFill>
                  <a:latin typeface="Calibri" pitchFamily="34" charset="0"/>
                </a:rPr>
                <a:t>Collections</a:t>
              </a:r>
              <a:endParaRPr lang="en-US" sz="1050" b="1" dirty="0">
                <a:solidFill>
                  <a:srgbClr val="535355"/>
                </a:solidFill>
                <a:latin typeface="Calibri" pitchFamily="34" charset="0"/>
              </a:endParaRPr>
            </a:p>
          </p:txBody>
        </p:sp>
        <p:sp>
          <p:nvSpPr>
            <p:cNvPr id="49" name="AutoShape 37"/>
            <p:cNvSpPr>
              <a:spLocks noChangeArrowheads="1"/>
            </p:cNvSpPr>
            <p:nvPr/>
          </p:nvSpPr>
          <p:spPr bwMode="auto">
            <a:xfrm>
              <a:off x="3798888" y="2955071"/>
              <a:ext cx="1597025" cy="397773"/>
            </a:xfrm>
            <a:prstGeom prst="flowChartAlternateProcess">
              <a:avLst/>
            </a:prstGeom>
            <a:solidFill>
              <a:schemeClr val="bg1">
                <a:lumMod val="75000"/>
                <a:alpha val="59999"/>
              </a:schemeClr>
            </a:solidFill>
            <a:ln w="12700">
              <a:noFill/>
              <a:miter lim="800000"/>
              <a:headEnd/>
              <a:tailEnd/>
            </a:ln>
            <a:scene3d>
              <a:camera prst="orthographicFront"/>
              <a:lightRig rig="threePt" dir="t"/>
            </a:scene3d>
            <a:sp3d>
              <a:bevelT w="114300" prst="artDeco"/>
            </a:sp3d>
          </p:spPr>
          <p:txBody>
            <a:bodyPr lIns="92075" tIns="46038" rIns="92075" bIns="46038" anchor="ctr"/>
            <a:lstStyle/>
            <a:p>
              <a:pPr algn="ctr">
                <a:lnSpc>
                  <a:spcPct val="100000"/>
                </a:lnSpc>
                <a:spcAft>
                  <a:spcPct val="0"/>
                </a:spcAft>
              </a:pPr>
              <a:r>
                <a:rPr lang="en-US" sz="1050" b="1" dirty="0" smtClean="0">
                  <a:solidFill>
                    <a:srgbClr val="535355"/>
                  </a:solidFill>
                  <a:latin typeface="Calibri" pitchFamily="34" charset="0"/>
                </a:rPr>
                <a:t>Invoicing</a:t>
              </a:r>
              <a:endParaRPr lang="en-US" sz="1050" b="1" dirty="0">
                <a:solidFill>
                  <a:srgbClr val="535355"/>
                </a:solidFill>
                <a:latin typeface="Calibri" pitchFamily="34" charset="0"/>
              </a:endParaRPr>
            </a:p>
          </p:txBody>
        </p:sp>
        <p:sp>
          <p:nvSpPr>
            <p:cNvPr id="50" name="AutoShape 38"/>
            <p:cNvSpPr>
              <a:spLocks noChangeArrowheads="1"/>
            </p:cNvSpPr>
            <p:nvPr/>
          </p:nvSpPr>
          <p:spPr bwMode="auto">
            <a:xfrm>
              <a:off x="5464258" y="2543175"/>
              <a:ext cx="1209593" cy="762000"/>
            </a:xfrm>
            <a:prstGeom prst="flowChartAlternateProcess">
              <a:avLst/>
            </a:prstGeom>
            <a:solidFill>
              <a:schemeClr val="bg1">
                <a:lumMod val="75000"/>
                <a:alpha val="59999"/>
              </a:schemeClr>
            </a:solidFill>
            <a:ln w="12700">
              <a:noFill/>
              <a:miter lim="800000"/>
              <a:headEnd/>
              <a:tailEnd/>
            </a:ln>
            <a:scene3d>
              <a:camera prst="orthographicFront"/>
              <a:lightRig rig="threePt" dir="t"/>
            </a:scene3d>
            <a:sp3d>
              <a:bevelT w="114300" prst="artDeco"/>
            </a:sp3d>
          </p:spPr>
          <p:txBody>
            <a:bodyPr lIns="92075" tIns="46038" rIns="92075" bIns="46038" anchor="ctr"/>
            <a:lstStyle/>
            <a:p>
              <a:pPr algn="ctr">
                <a:spcBef>
                  <a:spcPct val="20000"/>
                </a:spcBef>
              </a:pPr>
              <a:r>
                <a:rPr lang="en-US" sz="1050" b="1" dirty="0" smtClean="0">
                  <a:solidFill>
                    <a:srgbClr val="535355"/>
                  </a:solidFill>
                  <a:latin typeface="Calibri" pitchFamily="34" charset="0"/>
                </a:rPr>
                <a:t>Marketing and Selling </a:t>
              </a:r>
              <a:endParaRPr lang="en-US" sz="1050" b="1" dirty="0">
                <a:solidFill>
                  <a:srgbClr val="535355"/>
                </a:solidFill>
                <a:latin typeface="Calibri" pitchFamily="34" charset="0"/>
              </a:endParaRPr>
            </a:p>
          </p:txBody>
        </p:sp>
        <p:sp>
          <p:nvSpPr>
            <p:cNvPr id="51" name="AutoShape 39"/>
            <p:cNvSpPr>
              <a:spLocks noChangeArrowheads="1"/>
            </p:cNvSpPr>
            <p:nvPr/>
          </p:nvSpPr>
          <p:spPr bwMode="auto">
            <a:xfrm>
              <a:off x="2066926" y="3497995"/>
              <a:ext cx="3309507" cy="397773"/>
            </a:xfrm>
            <a:prstGeom prst="flowChartAlternateProcess">
              <a:avLst/>
            </a:prstGeom>
            <a:solidFill>
              <a:schemeClr val="bg1">
                <a:lumMod val="75000"/>
                <a:alpha val="59999"/>
              </a:schemeClr>
            </a:solidFill>
            <a:ln w="12700">
              <a:noFill/>
              <a:miter lim="800000"/>
              <a:headEnd/>
              <a:tailEnd/>
            </a:ln>
            <a:scene3d>
              <a:camera prst="orthographicFront"/>
              <a:lightRig rig="threePt" dir="t"/>
            </a:scene3d>
            <a:sp3d>
              <a:bevelT w="114300" prst="artDeco"/>
            </a:sp3d>
          </p:spPr>
          <p:txBody>
            <a:bodyPr lIns="92075" tIns="46038" rIns="92075" bIns="46038" anchor="ctr"/>
            <a:lstStyle/>
            <a:p>
              <a:pPr algn="ctr">
                <a:spcBef>
                  <a:spcPct val="20000"/>
                </a:spcBef>
              </a:pPr>
              <a:r>
                <a:rPr lang="en-US" sz="1050" b="1" dirty="0" smtClean="0">
                  <a:solidFill>
                    <a:srgbClr val="535355"/>
                  </a:solidFill>
                  <a:latin typeface="Calibri" pitchFamily="34" charset="0"/>
                </a:rPr>
                <a:t> Administration and facilities</a:t>
              </a:r>
              <a:endParaRPr lang="en-US" sz="1050" b="1" dirty="0">
                <a:solidFill>
                  <a:srgbClr val="535355"/>
                </a:solidFill>
                <a:latin typeface="Calibri" pitchFamily="34" charset="0"/>
              </a:endParaRPr>
            </a:p>
          </p:txBody>
        </p:sp>
        <p:sp>
          <p:nvSpPr>
            <p:cNvPr id="52" name="AutoShape 41"/>
            <p:cNvSpPr>
              <a:spLocks noChangeArrowheads="1"/>
            </p:cNvSpPr>
            <p:nvPr/>
          </p:nvSpPr>
          <p:spPr bwMode="auto">
            <a:xfrm>
              <a:off x="2066926" y="3945670"/>
              <a:ext cx="3309507" cy="397773"/>
            </a:xfrm>
            <a:prstGeom prst="flowChartAlternateProcess">
              <a:avLst/>
            </a:prstGeom>
            <a:solidFill>
              <a:schemeClr val="bg1">
                <a:lumMod val="75000"/>
                <a:alpha val="59999"/>
              </a:schemeClr>
            </a:solidFill>
            <a:ln w="12700">
              <a:noFill/>
              <a:miter lim="800000"/>
              <a:headEnd/>
              <a:tailEnd/>
            </a:ln>
            <a:scene3d>
              <a:camera prst="orthographicFront"/>
              <a:lightRig rig="threePt" dir="t"/>
            </a:scene3d>
            <a:sp3d>
              <a:bevelT w="114300" prst="artDeco"/>
            </a:sp3d>
          </p:spPr>
          <p:txBody>
            <a:bodyPr lIns="92075" tIns="46038" rIns="92075" bIns="46038" anchor="ctr"/>
            <a:lstStyle/>
            <a:p>
              <a:pPr algn="ctr">
                <a:spcBef>
                  <a:spcPct val="20000"/>
                </a:spcBef>
              </a:pPr>
              <a:r>
                <a:rPr lang="en-US" sz="1050" b="1" dirty="0" smtClean="0">
                  <a:solidFill>
                    <a:srgbClr val="535355"/>
                  </a:solidFill>
                  <a:latin typeface="Calibri" pitchFamily="34" charset="0"/>
                </a:rPr>
                <a:t>Recruitment and Staff expenses</a:t>
              </a:r>
              <a:endParaRPr lang="en-US" sz="1050" b="1" dirty="0">
                <a:solidFill>
                  <a:srgbClr val="535355"/>
                </a:solidFill>
                <a:latin typeface="Calibri" pitchFamily="34" charset="0"/>
              </a:endParaRPr>
            </a:p>
          </p:txBody>
        </p:sp>
        <p:sp>
          <p:nvSpPr>
            <p:cNvPr id="53" name="AutoShape 43"/>
            <p:cNvSpPr>
              <a:spLocks noChangeArrowheads="1"/>
            </p:cNvSpPr>
            <p:nvPr/>
          </p:nvSpPr>
          <p:spPr bwMode="auto">
            <a:xfrm>
              <a:off x="6808788" y="2543175"/>
              <a:ext cx="1905000" cy="1752600"/>
            </a:xfrm>
            <a:prstGeom prst="flowChartAlternateProcess">
              <a:avLst/>
            </a:prstGeom>
            <a:solidFill>
              <a:schemeClr val="bg1">
                <a:lumMod val="75000"/>
                <a:alpha val="59999"/>
              </a:schemeClr>
            </a:solidFill>
            <a:ln w="12700">
              <a:noFill/>
              <a:miter lim="800000"/>
              <a:headEnd/>
              <a:tailEnd/>
            </a:ln>
            <a:scene3d>
              <a:camera prst="orthographicFront"/>
              <a:lightRig rig="threePt" dir="t"/>
            </a:scene3d>
            <a:sp3d>
              <a:bevelT w="114300" prst="artDeco"/>
            </a:sp3d>
          </p:spPr>
          <p:txBody>
            <a:bodyPr lIns="92075" tIns="46038" rIns="92075" bIns="46038" anchor="ctr"/>
            <a:lstStyle/>
            <a:p>
              <a:pPr algn="ctr">
                <a:spcBef>
                  <a:spcPct val="20000"/>
                </a:spcBef>
              </a:pPr>
              <a:r>
                <a:rPr lang="en-US" sz="1050" b="1" dirty="0" smtClean="0">
                  <a:solidFill>
                    <a:srgbClr val="535355"/>
                  </a:solidFill>
                  <a:latin typeface="Calibri" pitchFamily="34" charset="0"/>
                </a:rPr>
                <a:t>Client Service Delivery Monitoring of SLA / penalties</a:t>
              </a:r>
            </a:p>
            <a:p>
              <a:pPr algn="ctr">
                <a:lnSpc>
                  <a:spcPct val="100000"/>
                </a:lnSpc>
                <a:spcBef>
                  <a:spcPct val="20000"/>
                </a:spcBef>
                <a:spcAft>
                  <a:spcPct val="0"/>
                </a:spcAft>
              </a:pPr>
              <a:endParaRPr lang="en-US" sz="1050" b="1" dirty="0">
                <a:solidFill>
                  <a:srgbClr val="535355"/>
                </a:solidFill>
                <a:latin typeface="Calibri" pitchFamily="34" charset="0"/>
              </a:endParaRPr>
            </a:p>
          </p:txBody>
        </p:sp>
      </p:grpSp>
      <p:sp>
        <p:nvSpPr>
          <p:cNvPr id="56" name="Rectangle 26"/>
          <p:cNvSpPr>
            <a:spLocks noChangeArrowheads="1"/>
          </p:cNvSpPr>
          <p:nvPr/>
        </p:nvSpPr>
        <p:spPr bwMode="auto">
          <a:xfrm>
            <a:off x="756212" y="7613777"/>
            <a:ext cx="1965391" cy="269875"/>
          </a:xfrm>
          <a:prstGeom prst="rect">
            <a:avLst/>
          </a:prstGeom>
          <a:noFill/>
          <a:ln w="9525">
            <a:noFill/>
            <a:miter lim="800000"/>
            <a:headEnd/>
            <a:tailEnd/>
          </a:ln>
        </p:spPr>
        <p:txBody>
          <a:bodyPr lIns="92075" tIns="46038" rIns="92075" bIns="46038"/>
          <a:lstStyle/>
          <a:p>
            <a:pPr algn="l">
              <a:lnSpc>
                <a:spcPct val="100000"/>
              </a:lnSpc>
              <a:spcBef>
                <a:spcPct val="20000"/>
              </a:spcBef>
              <a:spcAft>
                <a:spcPct val="0"/>
              </a:spcAft>
            </a:pPr>
            <a:r>
              <a:rPr lang="en-US" sz="1200" i="1" dirty="0">
                <a:solidFill>
                  <a:srgbClr val="000000"/>
                </a:solidFill>
                <a:latin typeface="Calibri" pitchFamily="34" charset="0"/>
              </a:rPr>
              <a:t>Strategic Management</a:t>
            </a:r>
          </a:p>
        </p:txBody>
      </p:sp>
      <p:sp>
        <p:nvSpPr>
          <p:cNvPr id="57" name="Rectangle 27"/>
          <p:cNvSpPr>
            <a:spLocks noChangeArrowheads="1"/>
          </p:cNvSpPr>
          <p:nvPr/>
        </p:nvSpPr>
        <p:spPr bwMode="auto">
          <a:xfrm>
            <a:off x="433388" y="7610475"/>
            <a:ext cx="278739" cy="249237"/>
          </a:xfrm>
          <a:prstGeom prst="rect">
            <a:avLst/>
          </a:prstGeom>
          <a:solidFill>
            <a:schemeClr val="tx1">
              <a:lumMod val="50000"/>
              <a:lumOff val="50000"/>
              <a:alpha val="65000"/>
            </a:schemeClr>
          </a:solidFill>
          <a:ln w="12700">
            <a:solidFill>
              <a:srgbClr val="535355"/>
            </a:solidFill>
            <a:round/>
            <a:headEnd/>
            <a:tailEnd/>
          </a:ln>
        </p:spPr>
        <p:txBody>
          <a:bodyPr lIns="92075" tIns="46038" rIns="92075" bIns="46038" anchor="ctr"/>
          <a:lstStyle/>
          <a:p>
            <a:pPr algn="ctr">
              <a:spcBef>
                <a:spcPct val="20000"/>
              </a:spcBef>
            </a:pPr>
            <a:endParaRPr lang="en-US" sz="1100" b="1" dirty="0">
              <a:solidFill>
                <a:schemeClr val="bg1"/>
              </a:solidFill>
              <a:latin typeface="Calibri" pitchFamily="34" charset="0"/>
            </a:endParaRPr>
          </a:p>
        </p:txBody>
      </p:sp>
      <p:sp>
        <p:nvSpPr>
          <p:cNvPr id="58" name="Rectangle 25"/>
          <p:cNvSpPr>
            <a:spLocks noChangeArrowheads="1"/>
          </p:cNvSpPr>
          <p:nvPr/>
        </p:nvSpPr>
        <p:spPr bwMode="auto">
          <a:xfrm>
            <a:off x="2710937" y="7610475"/>
            <a:ext cx="1965391" cy="269875"/>
          </a:xfrm>
          <a:prstGeom prst="rect">
            <a:avLst/>
          </a:prstGeom>
          <a:noFill/>
          <a:ln w="9525">
            <a:noFill/>
            <a:miter lim="800000"/>
            <a:headEnd/>
            <a:tailEnd/>
          </a:ln>
        </p:spPr>
        <p:txBody>
          <a:bodyPr lIns="92075" tIns="46038" rIns="92075" bIns="46038"/>
          <a:lstStyle/>
          <a:p>
            <a:pPr algn="l">
              <a:lnSpc>
                <a:spcPct val="100000"/>
              </a:lnSpc>
              <a:spcBef>
                <a:spcPct val="20000"/>
              </a:spcBef>
              <a:spcAft>
                <a:spcPct val="0"/>
              </a:spcAft>
            </a:pPr>
            <a:r>
              <a:rPr lang="en-US" sz="1200" i="1" dirty="0">
                <a:solidFill>
                  <a:srgbClr val="000000"/>
                </a:solidFill>
                <a:latin typeface="Calibri" pitchFamily="34" charset="0"/>
              </a:rPr>
              <a:t>Core Business</a:t>
            </a:r>
          </a:p>
        </p:txBody>
      </p:sp>
      <p:sp>
        <p:nvSpPr>
          <p:cNvPr id="59" name="Rectangle 28"/>
          <p:cNvSpPr>
            <a:spLocks noChangeArrowheads="1"/>
          </p:cNvSpPr>
          <p:nvPr/>
        </p:nvSpPr>
        <p:spPr bwMode="auto">
          <a:xfrm>
            <a:off x="2413000" y="7605745"/>
            <a:ext cx="278739" cy="249237"/>
          </a:xfrm>
          <a:prstGeom prst="rect">
            <a:avLst/>
          </a:prstGeom>
          <a:solidFill>
            <a:srgbClr val="D2D1B5">
              <a:alpha val="59999"/>
            </a:srgbClr>
          </a:solidFill>
          <a:ln w="12700">
            <a:solidFill>
              <a:srgbClr val="535355"/>
            </a:solidFill>
            <a:miter lim="800000"/>
            <a:headEnd/>
            <a:tailEnd/>
          </a:ln>
        </p:spPr>
        <p:txBody>
          <a:bodyPr lIns="92075" tIns="46038" rIns="92075" bIns="46038" anchor="ctr"/>
          <a:lstStyle/>
          <a:p>
            <a:pPr algn="ctr">
              <a:spcBef>
                <a:spcPct val="20000"/>
              </a:spcBef>
            </a:pPr>
            <a:endParaRPr lang="en-US" sz="1050" b="1" dirty="0">
              <a:solidFill>
                <a:srgbClr val="535355"/>
              </a:solidFill>
              <a:latin typeface="Calibri" pitchFamily="34" charset="0"/>
            </a:endParaRPr>
          </a:p>
        </p:txBody>
      </p:sp>
      <p:sp>
        <p:nvSpPr>
          <p:cNvPr id="60" name="Rectangle 24"/>
          <p:cNvSpPr>
            <a:spLocks noChangeArrowheads="1"/>
          </p:cNvSpPr>
          <p:nvPr/>
        </p:nvSpPr>
        <p:spPr bwMode="auto">
          <a:xfrm>
            <a:off x="4665663" y="7613777"/>
            <a:ext cx="1965391" cy="269875"/>
          </a:xfrm>
          <a:prstGeom prst="rect">
            <a:avLst/>
          </a:prstGeom>
          <a:noFill/>
          <a:ln w="9525">
            <a:noFill/>
            <a:miter lim="800000"/>
            <a:headEnd/>
            <a:tailEnd/>
          </a:ln>
        </p:spPr>
        <p:txBody>
          <a:bodyPr lIns="92075" tIns="46038" rIns="92075" bIns="46038"/>
          <a:lstStyle/>
          <a:p>
            <a:pPr algn="l">
              <a:lnSpc>
                <a:spcPct val="100000"/>
              </a:lnSpc>
              <a:spcBef>
                <a:spcPct val="20000"/>
              </a:spcBef>
              <a:spcAft>
                <a:spcPct val="0"/>
              </a:spcAft>
            </a:pPr>
            <a:r>
              <a:rPr lang="en-US" sz="1200" i="1" dirty="0">
                <a:solidFill>
                  <a:srgbClr val="000000"/>
                </a:solidFill>
                <a:latin typeface="Calibri" pitchFamily="34" charset="0"/>
              </a:rPr>
              <a:t>Resource Management</a:t>
            </a:r>
          </a:p>
        </p:txBody>
      </p:sp>
      <p:sp>
        <p:nvSpPr>
          <p:cNvPr id="61" name="Rectangle 29"/>
          <p:cNvSpPr>
            <a:spLocks noChangeArrowheads="1"/>
          </p:cNvSpPr>
          <p:nvPr/>
        </p:nvSpPr>
        <p:spPr bwMode="auto">
          <a:xfrm>
            <a:off x="4392613" y="7619619"/>
            <a:ext cx="278739" cy="249237"/>
          </a:xfrm>
          <a:prstGeom prst="rect">
            <a:avLst/>
          </a:prstGeom>
          <a:solidFill>
            <a:srgbClr val="E11111"/>
          </a:solidFill>
          <a:ln w="12700">
            <a:solidFill>
              <a:srgbClr val="535355"/>
            </a:solidFill>
            <a:round/>
            <a:headEnd/>
            <a:tailEnd/>
          </a:ln>
          <a:effectLst/>
        </p:spPr>
        <p:txBody>
          <a:bodyPr lIns="92075" tIns="46038" rIns="92075" bIns="46038" anchor="ctr"/>
          <a:lstStyle/>
          <a:p>
            <a:pPr algn="ctr">
              <a:spcBef>
                <a:spcPct val="20000"/>
              </a:spcBef>
            </a:pPr>
            <a:endParaRPr lang="en-US" sz="1100" b="1" dirty="0">
              <a:solidFill>
                <a:srgbClr val="535355"/>
              </a:solidFill>
              <a:latin typeface="Calibri" pitchFamily="34" charset="0"/>
            </a:endParaRPr>
          </a:p>
        </p:txBody>
      </p:sp>
      <p:sp>
        <p:nvSpPr>
          <p:cNvPr id="62" name="Rectangle 30"/>
          <p:cNvSpPr>
            <a:spLocks noChangeArrowheads="1"/>
          </p:cNvSpPr>
          <p:nvPr/>
        </p:nvSpPr>
        <p:spPr bwMode="auto">
          <a:xfrm>
            <a:off x="228600" y="7540625"/>
            <a:ext cx="6075363" cy="422275"/>
          </a:xfrm>
          <a:prstGeom prst="rect">
            <a:avLst/>
          </a:prstGeom>
          <a:noFill/>
          <a:ln w="12700">
            <a:solidFill>
              <a:srgbClr val="B2B2B2"/>
            </a:solidFill>
            <a:miter lim="800000"/>
            <a:headEnd/>
            <a:tailEnd/>
          </a:ln>
        </p:spPr>
        <p:txBody>
          <a:bodyPr wrap="none" anchor="ctr"/>
          <a:lstStyle/>
          <a:p>
            <a:pPr algn="l">
              <a:lnSpc>
                <a:spcPct val="100000"/>
              </a:lnSpc>
              <a:spcAft>
                <a:spcPct val="0"/>
              </a:spcAft>
            </a:pPr>
            <a:endParaRPr lang="en-US" sz="1200" dirty="0">
              <a:solidFill>
                <a:srgbClr val="000000"/>
              </a:solidFill>
            </a:endParaRPr>
          </a:p>
        </p:txBody>
      </p:sp>
      <p:sp>
        <p:nvSpPr>
          <p:cNvPr id="65" name="Rounded Rectangle 64"/>
          <p:cNvSpPr/>
          <p:nvPr/>
        </p:nvSpPr>
        <p:spPr bwMode="auto">
          <a:xfrm>
            <a:off x="381000" y="1828800"/>
            <a:ext cx="6096000" cy="838200"/>
          </a:xfrm>
          <a:prstGeom prst="roundRect">
            <a:avLst/>
          </a:prstGeom>
          <a:solidFill>
            <a:schemeClr val="bg2">
              <a:lumMod val="20000"/>
              <a:lumOff val="80000"/>
              <a:alpha val="27000"/>
            </a:schemeClr>
          </a:solidFill>
          <a:ln w="17526" cap="flat" cmpd="sng" algn="ctr">
            <a:noFill/>
            <a:prstDash val="solid"/>
            <a:round/>
            <a:headEnd type="none" w="med" len="med"/>
            <a:tailEnd type="none" w="med" len="med"/>
          </a:ln>
          <a:effectLst>
            <a:outerShdw blurRad="50800" dist="38100" dir="16200000" rotWithShape="0">
              <a:prstClr val="black">
                <a:alpha val="40000"/>
              </a:prstClr>
            </a:outerShdw>
          </a:effectLst>
          <a:scene3d>
            <a:camera prst="orthographicFront"/>
            <a:lightRig rig="threePt" dir="t"/>
          </a:scene3d>
          <a:sp3d>
            <a:bevelT/>
          </a:sp3d>
        </p:spPr>
        <p:txBody>
          <a:bodyPr anchor="ctr" anchorCtr="1"/>
          <a:lstStyle/>
          <a:p>
            <a:pPr algn="ctr" eaLnBrk="0" hangingPunct="0">
              <a:defRPr/>
            </a:pPr>
            <a:r>
              <a:rPr lang="en-US" b="1" i="1" dirty="0" smtClean="0">
                <a:solidFill>
                  <a:srgbClr val="535355"/>
                </a:solidFill>
                <a:latin typeface="Calibri" pitchFamily="34" charset="0"/>
              </a:rPr>
              <a:t>We apply the industry model in each and every assignment of internal audit and operation and risk consulting engagement to get a </a:t>
            </a:r>
            <a:r>
              <a:rPr lang="en-US" b="1" i="1" dirty="0" smtClean="0">
                <a:solidFill>
                  <a:srgbClr val="535355"/>
                </a:solidFill>
              </a:rPr>
              <a:t>intelligent</a:t>
            </a:r>
            <a:r>
              <a:rPr lang="en-US" b="1" i="1" dirty="0" smtClean="0">
                <a:solidFill>
                  <a:srgbClr val="535355"/>
                </a:solidFill>
                <a:latin typeface="Calibri" pitchFamily="34" charset="0"/>
              </a:rPr>
              <a:t> insights of the business </a:t>
            </a:r>
            <a:endParaRPr lang="en-US" b="1" i="1" dirty="0">
              <a:solidFill>
                <a:schemeClr val="bg1"/>
              </a:solidFill>
            </a:endParaRPr>
          </a:p>
        </p:txBody>
      </p:sp>
      <p:sp>
        <p:nvSpPr>
          <p:cNvPr id="54" name="TextBox 53"/>
          <p:cNvSpPr txBox="1"/>
          <p:nvPr/>
        </p:nvSpPr>
        <p:spPr>
          <a:xfrm>
            <a:off x="533400" y="381000"/>
            <a:ext cx="1676400" cy="923330"/>
          </a:xfrm>
          <a:prstGeom prst="rect">
            <a:avLst/>
          </a:prstGeom>
          <a:noFill/>
        </p:spPr>
        <p:txBody>
          <a:bodyPr wrap="square" rtlCol="0">
            <a:spAutoFit/>
          </a:bodyPr>
          <a:lstStyle/>
          <a:p>
            <a:r>
              <a:rPr lang="en-US" sz="5400" dirty="0" smtClean="0">
                <a:solidFill>
                  <a:schemeClr val="bg1"/>
                </a:solidFill>
              </a:rPr>
              <a:t> 2</a:t>
            </a:r>
            <a:endParaRPr lang="en-US" sz="5400" dirty="0">
              <a:solidFill>
                <a:schemeClr val="bg1"/>
              </a:solidFill>
            </a:endParaRPr>
          </a:p>
        </p:txBody>
      </p:sp>
    </p:spTree>
    <p:extLst>
      <p:ext uri="{BB962C8B-B14F-4D97-AF65-F5344CB8AC3E}">
        <p14:creationId xmlns:p14="http://schemas.microsoft.com/office/powerpoint/2010/main" val="2073632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342900" y="635000"/>
            <a:ext cx="6515100" cy="812800"/>
          </a:xfrm>
        </p:spPr>
        <p:txBody>
          <a:bodyPr/>
          <a:lstStyle/>
          <a:p>
            <a:pPr algn="r" eaLnBrk="1" hangingPunct="1"/>
            <a:r>
              <a:rPr lang="en-US" sz="2800" b="1" dirty="0" smtClean="0">
                <a:latin typeface="Calibri" pitchFamily="34" charset="0"/>
                <a:cs typeface="Calibri" pitchFamily="34" charset="0"/>
              </a:rPr>
              <a:t>Our Overall Approach</a:t>
            </a:r>
          </a:p>
        </p:txBody>
      </p:sp>
      <p:sp>
        <p:nvSpPr>
          <p:cNvPr id="58" name="Oval 57"/>
          <p:cNvSpPr/>
          <p:nvPr/>
        </p:nvSpPr>
        <p:spPr>
          <a:xfrm>
            <a:off x="2743200" y="7480466"/>
            <a:ext cx="1066800" cy="9906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 name="Group 4"/>
          <p:cNvGrpSpPr/>
          <p:nvPr/>
        </p:nvGrpSpPr>
        <p:grpSpPr>
          <a:xfrm>
            <a:off x="152400" y="2536902"/>
            <a:ext cx="6553200" cy="5705564"/>
            <a:chOff x="1447800" y="381000"/>
            <a:chExt cx="6553200" cy="5705564"/>
          </a:xfrm>
        </p:grpSpPr>
        <p:sp>
          <p:nvSpPr>
            <p:cNvPr id="7" name="Rectangle 6"/>
            <p:cNvSpPr/>
            <p:nvPr/>
          </p:nvSpPr>
          <p:spPr>
            <a:xfrm>
              <a:off x="2590800" y="533400"/>
              <a:ext cx="4267200" cy="472440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ounded Rectangle 7"/>
            <p:cNvSpPr/>
            <p:nvPr/>
          </p:nvSpPr>
          <p:spPr>
            <a:xfrm>
              <a:off x="3048000" y="3657600"/>
              <a:ext cx="3200400" cy="228600"/>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00" b="1"/>
            </a:p>
          </p:txBody>
        </p:sp>
        <p:sp>
          <p:nvSpPr>
            <p:cNvPr id="10" name="Rounded Rectangle 9"/>
            <p:cNvSpPr/>
            <p:nvPr/>
          </p:nvSpPr>
          <p:spPr>
            <a:xfrm>
              <a:off x="3200400" y="3962400"/>
              <a:ext cx="2895600" cy="228600"/>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00" b="1"/>
            </a:p>
          </p:txBody>
        </p:sp>
        <p:sp>
          <p:nvSpPr>
            <p:cNvPr id="11" name="Pentagon 10"/>
            <p:cNvSpPr/>
            <p:nvPr/>
          </p:nvSpPr>
          <p:spPr>
            <a:xfrm rot="5400000">
              <a:off x="4457700" y="3560921"/>
              <a:ext cx="304800" cy="2362200"/>
            </a:xfrm>
            <a:prstGeom prst="homePlat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00" b="1"/>
            </a:p>
          </p:txBody>
        </p:sp>
        <p:sp>
          <p:nvSpPr>
            <p:cNvPr id="12" name="Rounded Rectangle 11"/>
            <p:cNvSpPr/>
            <p:nvPr/>
          </p:nvSpPr>
          <p:spPr>
            <a:xfrm>
              <a:off x="3352800" y="4970621"/>
              <a:ext cx="2514600" cy="228600"/>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00" b="1"/>
            </a:p>
          </p:txBody>
        </p:sp>
        <p:sp>
          <p:nvSpPr>
            <p:cNvPr id="13" name="Rounded Rectangle 12"/>
            <p:cNvSpPr/>
            <p:nvPr/>
          </p:nvSpPr>
          <p:spPr>
            <a:xfrm>
              <a:off x="3048000" y="381000"/>
              <a:ext cx="3124200" cy="304800"/>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p:cNvSpPr txBox="1"/>
            <p:nvPr/>
          </p:nvSpPr>
          <p:spPr>
            <a:xfrm>
              <a:off x="3048000" y="3657600"/>
              <a:ext cx="3200400" cy="246221"/>
            </a:xfrm>
            <a:prstGeom prst="rect">
              <a:avLst/>
            </a:prstGeom>
            <a:noFill/>
          </p:spPr>
          <p:txBody>
            <a:bodyPr wrap="square" rtlCol="0">
              <a:spAutoFit/>
            </a:bodyPr>
            <a:lstStyle/>
            <a:p>
              <a:pPr algn="ctr"/>
              <a:r>
                <a:rPr lang="en-US" sz="1000" b="1" dirty="0" smtClean="0"/>
                <a:t>Create and Update Internal Audit Plan</a:t>
              </a:r>
              <a:endParaRPr lang="en-IN" sz="1000" b="1" dirty="0"/>
            </a:p>
          </p:txBody>
        </p:sp>
        <p:sp>
          <p:nvSpPr>
            <p:cNvPr id="15" name="TextBox 14"/>
            <p:cNvSpPr txBox="1"/>
            <p:nvPr/>
          </p:nvSpPr>
          <p:spPr>
            <a:xfrm>
              <a:off x="3200400" y="3962400"/>
              <a:ext cx="2895600" cy="246221"/>
            </a:xfrm>
            <a:prstGeom prst="rect">
              <a:avLst/>
            </a:prstGeom>
            <a:noFill/>
          </p:spPr>
          <p:txBody>
            <a:bodyPr wrap="square" rtlCol="0">
              <a:spAutoFit/>
            </a:bodyPr>
            <a:lstStyle/>
            <a:p>
              <a:pPr algn="ctr"/>
              <a:r>
                <a:rPr lang="en-US" sz="1000" b="1" dirty="0" smtClean="0"/>
                <a:t>Test Operating Effectiveness</a:t>
              </a:r>
              <a:endParaRPr lang="en-IN" sz="1000" b="1" dirty="0"/>
            </a:p>
          </p:txBody>
        </p:sp>
        <p:sp>
          <p:nvSpPr>
            <p:cNvPr id="16" name="Rounded Rectangle 15"/>
            <p:cNvSpPr/>
            <p:nvPr/>
          </p:nvSpPr>
          <p:spPr>
            <a:xfrm>
              <a:off x="3352800" y="4267200"/>
              <a:ext cx="2590800" cy="228600"/>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00" b="1"/>
            </a:p>
          </p:txBody>
        </p:sp>
        <p:sp>
          <p:nvSpPr>
            <p:cNvPr id="17" name="TextBox 16"/>
            <p:cNvSpPr txBox="1"/>
            <p:nvPr/>
          </p:nvSpPr>
          <p:spPr>
            <a:xfrm>
              <a:off x="3352800" y="4267200"/>
              <a:ext cx="2590800" cy="246221"/>
            </a:xfrm>
            <a:prstGeom prst="rect">
              <a:avLst/>
            </a:prstGeom>
            <a:noFill/>
          </p:spPr>
          <p:txBody>
            <a:bodyPr wrap="square" rtlCol="0">
              <a:spAutoFit/>
            </a:bodyPr>
            <a:lstStyle/>
            <a:p>
              <a:pPr algn="ctr"/>
              <a:r>
                <a:rPr lang="en-US" sz="1000" b="1" dirty="0" smtClean="0"/>
                <a:t>Carry out Audit Procedures</a:t>
              </a:r>
              <a:endParaRPr lang="en-IN" sz="1000" b="1" dirty="0"/>
            </a:p>
          </p:txBody>
        </p:sp>
        <p:sp>
          <p:nvSpPr>
            <p:cNvPr id="18" name="TextBox 17"/>
            <p:cNvSpPr txBox="1"/>
            <p:nvPr/>
          </p:nvSpPr>
          <p:spPr>
            <a:xfrm>
              <a:off x="3048000" y="381000"/>
              <a:ext cx="3200400" cy="261610"/>
            </a:xfrm>
            <a:prstGeom prst="rect">
              <a:avLst/>
            </a:prstGeom>
            <a:noFill/>
          </p:spPr>
          <p:txBody>
            <a:bodyPr wrap="square" rtlCol="0">
              <a:spAutoFit/>
            </a:bodyPr>
            <a:lstStyle/>
            <a:p>
              <a:pPr algn="ctr"/>
              <a:r>
                <a:rPr lang="en-US" sz="1100" b="1" dirty="0" smtClean="0">
                  <a:solidFill>
                    <a:schemeClr val="bg1"/>
                  </a:solidFill>
                </a:rPr>
                <a:t>Internal Audit Methodology</a:t>
              </a:r>
              <a:endParaRPr lang="en-IN" sz="1100" b="1" dirty="0">
                <a:solidFill>
                  <a:schemeClr val="bg1"/>
                </a:solidFill>
              </a:endParaRPr>
            </a:p>
          </p:txBody>
        </p:sp>
        <p:sp>
          <p:nvSpPr>
            <p:cNvPr id="19" name="TextBox 18"/>
            <p:cNvSpPr txBox="1"/>
            <p:nvPr/>
          </p:nvSpPr>
          <p:spPr>
            <a:xfrm>
              <a:off x="3352800" y="4589621"/>
              <a:ext cx="2590800" cy="246221"/>
            </a:xfrm>
            <a:prstGeom prst="rect">
              <a:avLst/>
            </a:prstGeom>
            <a:noFill/>
          </p:spPr>
          <p:txBody>
            <a:bodyPr wrap="square" rtlCol="0">
              <a:spAutoFit/>
            </a:bodyPr>
            <a:lstStyle/>
            <a:p>
              <a:pPr algn="ctr"/>
              <a:r>
                <a:rPr lang="en-US" sz="1000" b="1" dirty="0" smtClean="0"/>
                <a:t>Validate Findings and Conclude</a:t>
              </a:r>
              <a:endParaRPr lang="en-IN" sz="1000" b="1" dirty="0"/>
            </a:p>
          </p:txBody>
        </p:sp>
        <p:sp>
          <p:nvSpPr>
            <p:cNvPr id="20" name="TextBox 19"/>
            <p:cNvSpPr txBox="1"/>
            <p:nvPr/>
          </p:nvSpPr>
          <p:spPr>
            <a:xfrm>
              <a:off x="3352800" y="4970621"/>
              <a:ext cx="2590800" cy="246221"/>
            </a:xfrm>
            <a:prstGeom prst="rect">
              <a:avLst/>
            </a:prstGeom>
            <a:noFill/>
          </p:spPr>
          <p:txBody>
            <a:bodyPr wrap="square" rtlCol="0">
              <a:spAutoFit/>
            </a:bodyPr>
            <a:lstStyle/>
            <a:p>
              <a:pPr algn="ctr"/>
              <a:r>
                <a:rPr lang="en-US" sz="1000" b="1" dirty="0" smtClean="0"/>
                <a:t>Final Report and Presentation</a:t>
              </a:r>
              <a:endParaRPr lang="en-IN" sz="1000" b="1" dirty="0"/>
            </a:p>
          </p:txBody>
        </p:sp>
        <p:sp>
          <p:nvSpPr>
            <p:cNvPr id="21" name="TextBox 20"/>
            <p:cNvSpPr txBox="1"/>
            <p:nvPr/>
          </p:nvSpPr>
          <p:spPr>
            <a:xfrm rot="5400000">
              <a:off x="1934289" y="4466510"/>
              <a:ext cx="1676400" cy="246221"/>
            </a:xfrm>
            <a:prstGeom prst="rect">
              <a:avLst/>
            </a:prstGeom>
            <a:noFill/>
          </p:spPr>
          <p:txBody>
            <a:bodyPr wrap="square" rtlCol="0">
              <a:spAutoFit/>
            </a:bodyPr>
            <a:lstStyle/>
            <a:p>
              <a:r>
                <a:rPr lang="en-US" sz="1000" b="1" dirty="0" smtClean="0"/>
                <a:t>Evidence</a:t>
              </a:r>
              <a:endParaRPr lang="en-IN" sz="1000" b="1" dirty="0"/>
            </a:p>
          </p:txBody>
        </p:sp>
        <p:sp>
          <p:nvSpPr>
            <p:cNvPr id="22" name="TextBox 21"/>
            <p:cNvSpPr txBox="1"/>
            <p:nvPr/>
          </p:nvSpPr>
          <p:spPr>
            <a:xfrm rot="5400000">
              <a:off x="5668089" y="4466510"/>
              <a:ext cx="1676400" cy="246221"/>
            </a:xfrm>
            <a:prstGeom prst="rect">
              <a:avLst/>
            </a:prstGeom>
            <a:noFill/>
          </p:spPr>
          <p:txBody>
            <a:bodyPr wrap="square" rtlCol="0">
              <a:spAutoFit/>
            </a:bodyPr>
            <a:lstStyle/>
            <a:p>
              <a:r>
                <a:rPr lang="en-US" sz="1000" b="1" dirty="0" smtClean="0"/>
                <a:t>Evidence</a:t>
              </a:r>
              <a:endParaRPr lang="en-IN" sz="1000" b="1" dirty="0"/>
            </a:p>
          </p:txBody>
        </p:sp>
        <p:sp>
          <p:nvSpPr>
            <p:cNvPr id="23" name="Oval 22"/>
            <p:cNvSpPr/>
            <p:nvPr/>
          </p:nvSpPr>
          <p:spPr>
            <a:xfrm>
              <a:off x="1447800" y="2286000"/>
              <a:ext cx="1066800" cy="9906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p:cNvSpPr/>
            <p:nvPr/>
          </p:nvSpPr>
          <p:spPr>
            <a:xfrm>
              <a:off x="6934200" y="2286000"/>
              <a:ext cx="1066800" cy="9906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TextBox 24"/>
            <p:cNvSpPr txBox="1"/>
            <p:nvPr/>
          </p:nvSpPr>
          <p:spPr>
            <a:xfrm>
              <a:off x="1457325" y="2409825"/>
              <a:ext cx="1066800" cy="600164"/>
            </a:xfrm>
            <a:prstGeom prst="rect">
              <a:avLst/>
            </a:prstGeom>
            <a:noFill/>
          </p:spPr>
          <p:txBody>
            <a:bodyPr wrap="square" rtlCol="0">
              <a:spAutoFit/>
            </a:bodyPr>
            <a:lstStyle/>
            <a:p>
              <a:pPr algn="ctr"/>
              <a:r>
                <a:rPr lang="en-US" sz="1100" b="1" dirty="0" smtClean="0">
                  <a:solidFill>
                    <a:schemeClr val="bg1"/>
                  </a:solidFill>
                </a:rPr>
                <a:t>Internal </a:t>
              </a:r>
            </a:p>
            <a:p>
              <a:pPr algn="ctr"/>
              <a:r>
                <a:rPr lang="en-US" sz="1100" b="1" dirty="0" smtClean="0">
                  <a:solidFill>
                    <a:schemeClr val="bg1"/>
                  </a:solidFill>
                </a:rPr>
                <a:t>Quality</a:t>
              </a:r>
            </a:p>
            <a:p>
              <a:pPr algn="ctr"/>
              <a:r>
                <a:rPr lang="en-US" sz="1100" b="1" dirty="0" smtClean="0">
                  <a:solidFill>
                    <a:schemeClr val="bg1"/>
                  </a:solidFill>
                </a:rPr>
                <a:t>Assessment</a:t>
              </a:r>
              <a:endParaRPr lang="en-IN" sz="1100" b="1" dirty="0">
                <a:solidFill>
                  <a:schemeClr val="bg1"/>
                </a:solidFill>
              </a:endParaRPr>
            </a:p>
          </p:txBody>
        </p:sp>
        <p:sp>
          <p:nvSpPr>
            <p:cNvPr id="26" name="TextBox 25"/>
            <p:cNvSpPr txBox="1"/>
            <p:nvPr/>
          </p:nvSpPr>
          <p:spPr>
            <a:xfrm>
              <a:off x="6934200" y="2438400"/>
              <a:ext cx="1066800" cy="600164"/>
            </a:xfrm>
            <a:prstGeom prst="rect">
              <a:avLst/>
            </a:prstGeom>
            <a:noFill/>
          </p:spPr>
          <p:txBody>
            <a:bodyPr wrap="square" rtlCol="0">
              <a:spAutoFit/>
            </a:bodyPr>
            <a:lstStyle/>
            <a:p>
              <a:pPr algn="ctr"/>
              <a:r>
                <a:rPr lang="en-US" sz="1100" b="1" dirty="0" smtClean="0">
                  <a:solidFill>
                    <a:schemeClr val="bg1"/>
                  </a:solidFill>
                </a:rPr>
                <a:t>External </a:t>
              </a:r>
            </a:p>
            <a:p>
              <a:pPr algn="ctr"/>
              <a:r>
                <a:rPr lang="en-US" sz="1100" b="1" dirty="0" smtClean="0">
                  <a:solidFill>
                    <a:schemeClr val="bg1"/>
                  </a:solidFill>
                </a:rPr>
                <a:t>Quality</a:t>
              </a:r>
            </a:p>
            <a:p>
              <a:pPr algn="ctr"/>
              <a:r>
                <a:rPr lang="en-US" sz="1100" b="1" dirty="0" smtClean="0">
                  <a:solidFill>
                    <a:schemeClr val="bg1"/>
                  </a:solidFill>
                </a:rPr>
                <a:t>Assessment</a:t>
              </a:r>
              <a:endParaRPr lang="en-IN" sz="1100" b="1" dirty="0">
                <a:solidFill>
                  <a:schemeClr val="bg1"/>
                </a:solidFill>
              </a:endParaRPr>
            </a:p>
          </p:txBody>
        </p:sp>
        <p:sp>
          <p:nvSpPr>
            <p:cNvPr id="27" name="TextBox 26"/>
            <p:cNvSpPr txBox="1"/>
            <p:nvPr/>
          </p:nvSpPr>
          <p:spPr>
            <a:xfrm>
              <a:off x="4048125" y="5486400"/>
              <a:ext cx="1066800" cy="600164"/>
            </a:xfrm>
            <a:prstGeom prst="rect">
              <a:avLst/>
            </a:prstGeom>
            <a:noFill/>
          </p:spPr>
          <p:txBody>
            <a:bodyPr wrap="square" rtlCol="0">
              <a:spAutoFit/>
            </a:bodyPr>
            <a:lstStyle/>
            <a:p>
              <a:pPr algn="ctr"/>
              <a:r>
                <a:rPr lang="en-US" sz="1100" b="1" dirty="0" smtClean="0">
                  <a:solidFill>
                    <a:schemeClr val="bg1"/>
                  </a:solidFill>
                </a:rPr>
                <a:t>Internal Audit</a:t>
              </a:r>
            </a:p>
            <a:p>
              <a:pPr algn="ctr"/>
              <a:r>
                <a:rPr lang="en-US" sz="1100" b="1" dirty="0" smtClean="0">
                  <a:solidFill>
                    <a:schemeClr val="bg1"/>
                  </a:solidFill>
                </a:rPr>
                <a:t>Performance</a:t>
              </a:r>
            </a:p>
            <a:p>
              <a:pPr algn="ctr"/>
              <a:r>
                <a:rPr lang="en-US" sz="1100" b="1" dirty="0" smtClean="0">
                  <a:solidFill>
                    <a:schemeClr val="bg1"/>
                  </a:solidFill>
                </a:rPr>
                <a:t>Management</a:t>
              </a:r>
            </a:p>
          </p:txBody>
        </p:sp>
        <p:sp>
          <p:nvSpPr>
            <p:cNvPr id="28" name="Curved Right Arrow 27"/>
            <p:cNvSpPr/>
            <p:nvPr/>
          </p:nvSpPr>
          <p:spPr>
            <a:xfrm rot="20835859">
              <a:off x="1576335" y="3369861"/>
              <a:ext cx="609600" cy="1752600"/>
            </a:xfrm>
            <a:prstGeom prst="curvedRightArrow">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9" name="Curved Right Arrow 28"/>
            <p:cNvSpPr/>
            <p:nvPr/>
          </p:nvSpPr>
          <p:spPr>
            <a:xfrm rot="10800000">
              <a:off x="7169105" y="3392151"/>
              <a:ext cx="609600" cy="1752600"/>
            </a:xfrm>
            <a:prstGeom prst="curvedRightArrow">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3" name="Group 70"/>
            <p:cNvGrpSpPr/>
            <p:nvPr/>
          </p:nvGrpSpPr>
          <p:grpSpPr>
            <a:xfrm>
              <a:off x="2743200" y="2143125"/>
              <a:ext cx="3810000" cy="1447800"/>
              <a:chOff x="2667000" y="2438400"/>
              <a:chExt cx="3962400" cy="1600200"/>
            </a:xfrm>
          </p:grpSpPr>
          <p:sp>
            <p:nvSpPr>
              <p:cNvPr id="44" name="Rectangle 43"/>
              <p:cNvSpPr/>
              <p:nvPr/>
            </p:nvSpPr>
            <p:spPr>
              <a:xfrm>
                <a:off x="2667000" y="2438400"/>
                <a:ext cx="3962400" cy="1447800"/>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Rounded Rectangle 25"/>
              <p:cNvSpPr/>
              <p:nvPr/>
            </p:nvSpPr>
            <p:spPr>
              <a:xfrm>
                <a:off x="2743200" y="2514600"/>
                <a:ext cx="1219200" cy="609600"/>
              </a:xfrm>
              <a:prstGeom prst="roundRect">
                <a:avLst/>
              </a:prstGeom>
              <a:solidFill>
                <a:schemeClr val="bg1">
                  <a:lumMod val="65000"/>
                  <a:alpha val="9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46" name="Rounded Rectangle 45"/>
              <p:cNvSpPr/>
              <p:nvPr/>
            </p:nvSpPr>
            <p:spPr>
              <a:xfrm>
                <a:off x="4038600" y="2514600"/>
                <a:ext cx="1219200" cy="609600"/>
              </a:xfrm>
              <a:prstGeom prst="roundRect">
                <a:avLst/>
              </a:prstGeom>
              <a:solidFill>
                <a:schemeClr val="bg1">
                  <a:lumMod val="65000"/>
                  <a:alpha val="9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47" name="Rounded Rectangle 46"/>
              <p:cNvSpPr/>
              <p:nvPr/>
            </p:nvSpPr>
            <p:spPr>
              <a:xfrm>
                <a:off x="5334000" y="2514600"/>
                <a:ext cx="1219200" cy="609600"/>
              </a:xfrm>
              <a:prstGeom prst="roundRect">
                <a:avLst/>
              </a:prstGeom>
              <a:solidFill>
                <a:schemeClr val="bg1">
                  <a:lumMod val="65000"/>
                  <a:alpha val="9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48" name="Rounded Rectangle 47"/>
              <p:cNvSpPr/>
              <p:nvPr/>
            </p:nvSpPr>
            <p:spPr>
              <a:xfrm>
                <a:off x="2743200" y="3200400"/>
                <a:ext cx="1219200" cy="609600"/>
              </a:xfrm>
              <a:prstGeom prst="roundRect">
                <a:avLst/>
              </a:prstGeom>
              <a:solidFill>
                <a:schemeClr val="bg1">
                  <a:lumMod val="65000"/>
                  <a:alpha val="9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49" name="Rounded Rectangle 48"/>
              <p:cNvSpPr/>
              <p:nvPr/>
            </p:nvSpPr>
            <p:spPr>
              <a:xfrm>
                <a:off x="4038600" y="3200400"/>
                <a:ext cx="1219200" cy="609600"/>
              </a:xfrm>
              <a:prstGeom prst="roundRect">
                <a:avLst/>
              </a:prstGeom>
              <a:solidFill>
                <a:schemeClr val="bg1">
                  <a:lumMod val="65000"/>
                  <a:alpha val="9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50" name="Rounded Rectangle 49"/>
              <p:cNvSpPr/>
              <p:nvPr/>
            </p:nvSpPr>
            <p:spPr>
              <a:xfrm>
                <a:off x="5334000" y="3200400"/>
                <a:ext cx="1219200" cy="609600"/>
              </a:xfrm>
              <a:prstGeom prst="roundRect">
                <a:avLst/>
              </a:prstGeom>
              <a:solidFill>
                <a:schemeClr val="bg1">
                  <a:lumMod val="65000"/>
                  <a:alpha val="9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51" name="TextBox 50"/>
              <p:cNvSpPr txBox="1"/>
              <p:nvPr/>
            </p:nvSpPr>
            <p:spPr>
              <a:xfrm>
                <a:off x="2819400" y="2514600"/>
                <a:ext cx="1066800" cy="553998"/>
              </a:xfrm>
              <a:prstGeom prst="rect">
                <a:avLst/>
              </a:prstGeom>
              <a:noFill/>
            </p:spPr>
            <p:txBody>
              <a:bodyPr wrap="square" rtlCol="0">
                <a:spAutoFit/>
              </a:bodyPr>
              <a:lstStyle/>
              <a:p>
                <a:pPr algn="ctr"/>
                <a:r>
                  <a:rPr lang="en-US" sz="1000" b="1" dirty="0" smtClean="0"/>
                  <a:t>Understand Business Goals and Objectives</a:t>
                </a:r>
                <a:endParaRPr lang="en-IN" sz="1000" b="1" dirty="0"/>
              </a:p>
            </p:txBody>
          </p:sp>
          <p:sp>
            <p:nvSpPr>
              <p:cNvPr id="52" name="TextBox 51"/>
              <p:cNvSpPr txBox="1"/>
              <p:nvPr/>
            </p:nvSpPr>
            <p:spPr>
              <a:xfrm>
                <a:off x="5410200" y="2514600"/>
                <a:ext cx="1066800" cy="553998"/>
              </a:xfrm>
              <a:prstGeom prst="rect">
                <a:avLst/>
              </a:prstGeom>
              <a:noFill/>
            </p:spPr>
            <p:txBody>
              <a:bodyPr wrap="square" rtlCol="0">
                <a:spAutoFit/>
              </a:bodyPr>
              <a:lstStyle/>
              <a:p>
                <a:pPr algn="ctr"/>
                <a:r>
                  <a:rPr lang="en-US" sz="1000" b="1" dirty="0" smtClean="0"/>
                  <a:t>Analysis of Business Strategy</a:t>
                </a:r>
                <a:endParaRPr lang="en-IN" sz="1000" b="1" dirty="0"/>
              </a:p>
            </p:txBody>
          </p:sp>
          <p:sp>
            <p:nvSpPr>
              <p:cNvPr id="53" name="TextBox 52"/>
              <p:cNvSpPr txBox="1"/>
              <p:nvPr/>
            </p:nvSpPr>
            <p:spPr>
              <a:xfrm>
                <a:off x="4093464" y="2528961"/>
                <a:ext cx="1143000" cy="553998"/>
              </a:xfrm>
              <a:prstGeom prst="rect">
                <a:avLst/>
              </a:prstGeom>
              <a:noFill/>
            </p:spPr>
            <p:txBody>
              <a:bodyPr wrap="square" rtlCol="0">
                <a:spAutoFit/>
              </a:bodyPr>
              <a:lstStyle/>
              <a:p>
                <a:pPr algn="ctr"/>
                <a:r>
                  <a:rPr lang="en-US" sz="1000" b="1" dirty="0" smtClean="0"/>
                  <a:t>Utilize </a:t>
                </a:r>
              </a:p>
              <a:p>
                <a:pPr algn="ctr"/>
                <a:r>
                  <a:rPr lang="en-US" sz="1000" b="1" dirty="0" smtClean="0"/>
                  <a:t>Knowledge of</a:t>
                </a:r>
              </a:p>
              <a:p>
                <a:pPr algn="ctr"/>
                <a:r>
                  <a:rPr lang="en-US" sz="1000" b="1" dirty="0" smtClean="0"/>
                  <a:t>Industry</a:t>
                </a:r>
              </a:p>
            </p:txBody>
          </p:sp>
          <p:sp>
            <p:nvSpPr>
              <p:cNvPr id="54" name="TextBox 53"/>
              <p:cNvSpPr txBox="1"/>
              <p:nvPr/>
            </p:nvSpPr>
            <p:spPr>
              <a:xfrm>
                <a:off x="2819400" y="3200400"/>
                <a:ext cx="1066800" cy="612314"/>
              </a:xfrm>
              <a:prstGeom prst="rect">
                <a:avLst/>
              </a:prstGeom>
              <a:noFill/>
            </p:spPr>
            <p:txBody>
              <a:bodyPr wrap="square" rtlCol="0">
                <a:spAutoFit/>
              </a:bodyPr>
              <a:lstStyle/>
              <a:p>
                <a:pPr algn="ctr"/>
                <a:r>
                  <a:rPr lang="en-US" sz="1000" b="1" dirty="0" smtClean="0"/>
                  <a:t>Analysis of </a:t>
                </a:r>
              </a:p>
              <a:p>
                <a:pPr algn="ctr"/>
                <a:r>
                  <a:rPr lang="en-US" sz="1000" b="1" dirty="0" smtClean="0"/>
                  <a:t>Business </a:t>
                </a:r>
              </a:p>
              <a:p>
                <a:pPr algn="ctr"/>
                <a:r>
                  <a:rPr lang="en-US" sz="1000" b="1" dirty="0" smtClean="0"/>
                  <a:t>Processes</a:t>
                </a:r>
                <a:endParaRPr lang="en-IN" sz="1000" b="1" dirty="0"/>
              </a:p>
            </p:txBody>
          </p:sp>
          <p:sp>
            <p:nvSpPr>
              <p:cNvPr id="55" name="TextBox 54"/>
              <p:cNvSpPr txBox="1"/>
              <p:nvPr/>
            </p:nvSpPr>
            <p:spPr>
              <a:xfrm>
                <a:off x="4086225" y="3295650"/>
                <a:ext cx="1143000" cy="400110"/>
              </a:xfrm>
              <a:prstGeom prst="rect">
                <a:avLst/>
              </a:prstGeom>
              <a:noFill/>
            </p:spPr>
            <p:txBody>
              <a:bodyPr wrap="square" rtlCol="0">
                <a:spAutoFit/>
              </a:bodyPr>
              <a:lstStyle/>
              <a:p>
                <a:pPr algn="ctr"/>
                <a:r>
                  <a:rPr lang="en-US" sz="1000" b="1" dirty="0" smtClean="0"/>
                  <a:t>Execute Risk Assessment</a:t>
                </a:r>
                <a:endParaRPr lang="en-IN" sz="1000" b="1" dirty="0"/>
              </a:p>
            </p:txBody>
          </p:sp>
          <p:sp>
            <p:nvSpPr>
              <p:cNvPr id="56" name="TextBox 55"/>
              <p:cNvSpPr txBox="1"/>
              <p:nvPr/>
            </p:nvSpPr>
            <p:spPr>
              <a:xfrm>
                <a:off x="5429250" y="3295650"/>
                <a:ext cx="1066800" cy="400110"/>
              </a:xfrm>
              <a:prstGeom prst="rect">
                <a:avLst/>
              </a:prstGeom>
              <a:noFill/>
            </p:spPr>
            <p:txBody>
              <a:bodyPr wrap="square" rtlCol="0">
                <a:spAutoFit/>
              </a:bodyPr>
              <a:lstStyle/>
              <a:p>
                <a:pPr algn="ctr"/>
                <a:r>
                  <a:rPr lang="en-US" sz="1000" b="1" dirty="0" smtClean="0"/>
                  <a:t>Analysis of</a:t>
                </a:r>
              </a:p>
              <a:p>
                <a:pPr algn="ctr"/>
                <a:r>
                  <a:rPr lang="en-US" sz="1000" b="1" dirty="0" smtClean="0"/>
                  <a:t>Risk</a:t>
                </a:r>
                <a:endParaRPr lang="en-IN" sz="1000" b="1" dirty="0"/>
              </a:p>
            </p:txBody>
          </p:sp>
          <p:sp>
            <p:nvSpPr>
              <p:cNvPr id="57" name="Down Arrow 56"/>
              <p:cNvSpPr/>
              <p:nvPr/>
            </p:nvSpPr>
            <p:spPr>
              <a:xfrm>
                <a:off x="4495800" y="3886200"/>
                <a:ext cx="304800" cy="152400"/>
              </a:xfrm>
              <a:prstGeom prst="down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4" name="Group 71"/>
            <p:cNvGrpSpPr/>
            <p:nvPr/>
          </p:nvGrpSpPr>
          <p:grpSpPr>
            <a:xfrm>
              <a:off x="2895601" y="761998"/>
              <a:ext cx="3429001" cy="1314450"/>
              <a:chOff x="2895600" y="819150"/>
              <a:chExt cx="3505200" cy="1371600"/>
            </a:xfrm>
          </p:grpSpPr>
          <p:sp>
            <p:nvSpPr>
              <p:cNvPr id="33" name="Plaque 32"/>
              <p:cNvSpPr/>
              <p:nvPr/>
            </p:nvSpPr>
            <p:spPr>
              <a:xfrm>
                <a:off x="4267200" y="1371600"/>
                <a:ext cx="762000" cy="228600"/>
              </a:xfrm>
              <a:prstGeom prst="plaqu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34" name="Rounded Rectangle 33"/>
              <p:cNvSpPr/>
              <p:nvPr/>
            </p:nvSpPr>
            <p:spPr>
              <a:xfrm>
                <a:off x="3057525" y="895350"/>
                <a:ext cx="1219200" cy="457200"/>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35" name="Rounded Rectangle 34"/>
              <p:cNvSpPr/>
              <p:nvPr/>
            </p:nvSpPr>
            <p:spPr>
              <a:xfrm>
                <a:off x="3048000" y="1600200"/>
                <a:ext cx="1219200" cy="457200"/>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36" name="Rounded Rectangle 35"/>
              <p:cNvSpPr/>
              <p:nvPr/>
            </p:nvSpPr>
            <p:spPr>
              <a:xfrm>
                <a:off x="5029200" y="1600200"/>
                <a:ext cx="1219200" cy="457200"/>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37" name="Rounded Rectangle 36"/>
              <p:cNvSpPr/>
              <p:nvPr/>
            </p:nvSpPr>
            <p:spPr>
              <a:xfrm>
                <a:off x="5038725" y="895350"/>
                <a:ext cx="1219200" cy="457200"/>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38" name="TextBox 37"/>
              <p:cNvSpPr txBox="1"/>
              <p:nvPr/>
            </p:nvSpPr>
            <p:spPr>
              <a:xfrm>
                <a:off x="4267200" y="1369368"/>
                <a:ext cx="990601" cy="240868"/>
              </a:xfrm>
              <a:prstGeom prst="rect">
                <a:avLst/>
              </a:prstGeom>
              <a:noFill/>
            </p:spPr>
            <p:txBody>
              <a:bodyPr wrap="square" rtlCol="0">
                <a:spAutoFit/>
              </a:bodyPr>
              <a:lstStyle/>
              <a:p>
                <a:r>
                  <a:rPr lang="en-US" sz="900" b="1" dirty="0" smtClean="0">
                    <a:solidFill>
                      <a:schemeClr val="bg1"/>
                    </a:solidFill>
                  </a:rPr>
                  <a:t>Environment</a:t>
                </a:r>
                <a:endParaRPr lang="en-IN" sz="900" b="1" dirty="0">
                  <a:solidFill>
                    <a:schemeClr val="bg1"/>
                  </a:solidFill>
                </a:endParaRPr>
              </a:p>
            </p:txBody>
          </p:sp>
          <p:sp>
            <p:nvSpPr>
              <p:cNvPr id="39" name="TextBox 38"/>
              <p:cNvSpPr txBox="1"/>
              <p:nvPr/>
            </p:nvSpPr>
            <p:spPr>
              <a:xfrm>
                <a:off x="3048000" y="1626513"/>
                <a:ext cx="1219200" cy="507831"/>
              </a:xfrm>
              <a:prstGeom prst="rect">
                <a:avLst/>
              </a:prstGeom>
              <a:noFill/>
            </p:spPr>
            <p:txBody>
              <a:bodyPr wrap="square" rtlCol="0">
                <a:spAutoFit/>
              </a:bodyPr>
              <a:lstStyle/>
              <a:p>
                <a:pPr algn="ctr"/>
                <a:r>
                  <a:rPr lang="en-US" sz="900" b="1" dirty="0" smtClean="0"/>
                  <a:t>Analyze </a:t>
                </a:r>
              </a:p>
              <a:p>
                <a:pPr algn="ctr"/>
                <a:r>
                  <a:rPr lang="en-US" sz="900" b="1" dirty="0" smtClean="0"/>
                  <a:t>Competition and Key Risks</a:t>
                </a:r>
                <a:endParaRPr lang="en-IN" sz="900" b="1" dirty="0"/>
              </a:p>
            </p:txBody>
          </p:sp>
          <p:sp>
            <p:nvSpPr>
              <p:cNvPr id="40" name="TextBox 39"/>
              <p:cNvSpPr txBox="1"/>
              <p:nvPr/>
            </p:nvSpPr>
            <p:spPr>
              <a:xfrm>
                <a:off x="5029200" y="1600200"/>
                <a:ext cx="1219200" cy="507831"/>
              </a:xfrm>
              <a:prstGeom prst="rect">
                <a:avLst/>
              </a:prstGeom>
              <a:noFill/>
            </p:spPr>
            <p:txBody>
              <a:bodyPr wrap="square" rtlCol="0">
                <a:spAutoFit/>
              </a:bodyPr>
              <a:lstStyle/>
              <a:p>
                <a:pPr algn="ctr"/>
                <a:r>
                  <a:rPr lang="en-US" sz="900" b="1" dirty="0" smtClean="0"/>
                  <a:t>Understand Regulatory Environment</a:t>
                </a:r>
                <a:endParaRPr lang="en-IN" sz="900" b="1" dirty="0"/>
              </a:p>
            </p:txBody>
          </p:sp>
          <p:sp>
            <p:nvSpPr>
              <p:cNvPr id="41" name="TextBox 40"/>
              <p:cNvSpPr txBox="1"/>
              <p:nvPr/>
            </p:nvSpPr>
            <p:spPr>
              <a:xfrm>
                <a:off x="3048000" y="926068"/>
                <a:ext cx="1219200" cy="369332"/>
              </a:xfrm>
              <a:prstGeom prst="rect">
                <a:avLst/>
              </a:prstGeom>
              <a:noFill/>
            </p:spPr>
            <p:txBody>
              <a:bodyPr wrap="square" rtlCol="0">
                <a:spAutoFit/>
              </a:bodyPr>
              <a:lstStyle/>
              <a:p>
                <a:pPr algn="ctr"/>
                <a:r>
                  <a:rPr lang="en-US" sz="900" b="1" dirty="0" smtClean="0"/>
                  <a:t>Evaluate Power of Customer / Supplier </a:t>
                </a:r>
                <a:endParaRPr lang="en-IN" sz="900" b="1" dirty="0"/>
              </a:p>
            </p:txBody>
          </p:sp>
          <p:sp>
            <p:nvSpPr>
              <p:cNvPr id="42" name="TextBox 41"/>
              <p:cNvSpPr txBox="1"/>
              <p:nvPr/>
            </p:nvSpPr>
            <p:spPr>
              <a:xfrm>
                <a:off x="5029200" y="878443"/>
                <a:ext cx="1219200" cy="507831"/>
              </a:xfrm>
              <a:prstGeom prst="rect">
                <a:avLst/>
              </a:prstGeom>
              <a:noFill/>
            </p:spPr>
            <p:txBody>
              <a:bodyPr wrap="square" rtlCol="0">
                <a:spAutoFit/>
              </a:bodyPr>
              <a:lstStyle/>
              <a:p>
                <a:pPr algn="ctr"/>
                <a:r>
                  <a:rPr lang="en-US" sz="900" b="1" dirty="0" smtClean="0"/>
                  <a:t>Understand</a:t>
                </a:r>
              </a:p>
              <a:p>
                <a:pPr algn="ctr"/>
                <a:r>
                  <a:rPr lang="en-US" sz="900" b="1" dirty="0" smtClean="0"/>
                  <a:t>Owners, Key Products </a:t>
                </a:r>
                <a:endParaRPr lang="en-IN" sz="900" b="1" dirty="0"/>
              </a:p>
            </p:txBody>
          </p:sp>
          <p:sp>
            <p:nvSpPr>
              <p:cNvPr id="43" name="Rectangle 42"/>
              <p:cNvSpPr/>
              <p:nvPr/>
            </p:nvSpPr>
            <p:spPr>
              <a:xfrm>
                <a:off x="2895600" y="819150"/>
                <a:ext cx="3505200" cy="1371600"/>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rot="5400000">
              <a:off x="5838111" y="3077289"/>
              <a:ext cx="1676400" cy="246221"/>
            </a:xfrm>
            <a:prstGeom prst="rect">
              <a:avLst/>
            </a:prstGeom>
            <a:noFill/>
          </p:spPr>
          <p:txBody>
            <a:bodyPr wrap="square" rtlCol="0">
              <a:spAutoFit/>
            </a:bodyPr>
            <a:lstStyle/>
            <a:p>
              <a:r>
                <a:rPr lang="en-US" sz="1000" b="1" dirty="0" smtClean="0"/>
                <a:t>Evidence</a:t>
              </a:r>
              <a:endParaRPr lang="en-IN" sz="1000" b="1" dirty="0"/>
            </a:p>
          </p:txBody>
        </p:sp>
      </p:grpSp>
      <p:sp>
        <p:nvSpPr>
          <p:cNvPr id="60" name="Rectangle 10"/>
          <p:cNvSpPr>
            <a:spLocks noChangeArrowheads="1"/>
          </p:cNvSpPr>
          <p:nvPr/>
        </p:nvSpPr>
        <p:spPr bwMode="auto">
          <a:xfrm>
            <a:off x="0" y="1629006"/>
            <a:ext cx="6915150" cy="738664"/>
          </a:xfrm>
          <a:prstGeom prst="rect">
            <a:avLst/>
          </a:prstGeom>
          <a:noFill/>
          <a:ln w="9525">
            <a:noFill/>
            <a:miter lim="800000"/>
            <a:headEnd/>
            <a:tailEnd/>
          </a:ln>
        </p:spPr>
        <p:txBody>
          <a:bodyPr wrap="square">
            <a:spAutoFit/>
          </a:bodyPr>
          <a:lstStyle/>
          <a:p>
            <a:pPr algn="ctr"/>
            <a:r>
              <a:rPr lang="en-US" sz="1400" dirty="0">
                <a:solidFill>
                  <a:srgbClr val="535355"/>
                </a:solidFill>
                <a:latin typeface="Calibri" pitchFamily="34" charset="0"/>
              </a:rPr>
              <a:t>Our </a:t>
            </a:r>
            <a:r>
              <a:rPr lang="en-US" sz="1400" dirty="0" smtClean="0">
                <a:solidFill>
                  <a:srgbClr val="535355"/>
                </a:solidFill>
                <a:latin typeface="Calibri" pitchFamily="34" charset="0"/>
              </a:rPr>
              <a:t>Internal</a:t>
            </a:r>
            <a:r>
              <a:rPr lang="en-US" sz="1400" dirty="0" smtClean="0">
                <a:solidFill>
                  <a:srgbClr val="535355"/>
                </a:solidFill>
              </a:rPr>
              <a:t> </a:t>
            </a:r>
            <a:r>
              <a:rPr lang="en-US" sz="1400" dirty="0" smtClean="0">
                <a:solidFill>
                  <a:srgbClr val="535355"/>
                </a:solidFill>
                <a:latin typeface="Calibri" pitchFamily="34" charset="0"/>
              </a:rPr>
              <a:t>Audit </a:t>
            </a:r>
            <a:r>
              <a:rPr lang="en-US" sz="1400" dirty="0">
                <a:solidFill>
                  <a:srgbClr val="535355"/>
                </a:solidFill>
                <a:latin typeface="Calibri" pitchFamily="34" charset="0"/>
              </a:rPr>
              <a:t>services are based on a field tested methodology which is consistent with the International Standards for the Professional Practice of Internal Auditing.  We will adapt our IA methodology and leverage our proprietary knowledge database for the </a:t>
            </a:r>
            <a:r>
              <a:rPr lang="en-US" sz="1400" dirty="0" smtClean="0">
                <a:solidFill>
                  <a:srgbClr val="535355"/>
                </a:solidFill>
                <a:latin typeface="Calibri" pitchFamily="34" charset="0"/>
              </a:rPr>
              <a:t>internal </a:t>
            </a:r>
            <a:r>
              <a:rPr lang="en-US" sz="1400" dirty="0" smtClean="0">
                <a:solidFill>
                  <a:srgbClr val="535355"/>
                </a:solidFill>
              </a:rPr>
              <a:t>audit</a:t>
            </a:r>
            <a:endParaRPr lang="en-US" sz="1400" dirty="0">
              <a:solidFill>
                <a:srgbClr val="535355"/>
              </a:solidFill>
              <a:latin typeface="Calibri" pitchFamily="34" charset="0"/>
            </a:endParaRPr>
          </a:p>
        </p:txBody>
      </p:sp>
      <p:sp>
        <p:nvSpPr>
          <p:cNvPr id="59" name="TextBox 58"/>
          <p:cNvSpPr txBox="1"/>
          <p:nvPr/>
        </p:nvSpPr>
        <p:spPr>
          <a:xfrm>
            <a:off x="685800" y="381000"/>
            <a:ext cx="1676400" cy="1015663"/>
          </a:xfrm>
          <a:prstGeom prst="rect">
            <a:avLst/>
          </a:prstGeom>
          <a:noFill/>
        </p:spPr>
        <p:txBody>
          <a:bodyPr wrap="square" rtlCol="0">
            <a:spAutoFit/>
          </a:bodyPr>
          <a:lstStyle/>
          <a:p>
            <a:r>
              <a:rPr lang="en-US" sz="6000" dirty="0">
                <a:solidFill>
                  <a:schemeClr val="bg1"/>
                </a:solidFill>
              </a:rPr>
              <a:t>2</a:t>
            </a:r>
          </a:p>
        </p:txBody>
      </p:sp>
      <p:sp>
        <p:nvSpPr>
          <p:cNvPr id="61" name="Slide Number Placeholder 60"/>
          <p:cNvSpPr>
            <a:spLocks noGrp="1"/>
          </p:cNvSpPr>
          <p:nvPr>
            <p:ph type="sldNum" sz="quarter" idx="10"/>
          </p:nvPr>
        </p:nvSpPr>
        <p:spPr/>
        <p:txBody>
          <a:bodyPr/>
          <a:lstStyle/>
          <a:p>
            <a:pPr>
              <a:defRPr/>
            </a:pPr>
            <a:fld id="{FBE33F19-535F-47AB-90A9-D3283FDB42AD}"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368300" y="482600"/>
            <a:ext cx="6515100" cy="812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228600" lvl="0" indent="-228600" algn="r">
              <a:defRPr/>
            </a:pPr>
            <a:r>
              <a:rPr lang="en-US" sz="2800" b="1" kern="0" noProof="0" dirty="0" smtClean="0">
                <a:solidFill>
                  <a:srgbClr val="FFFFFF"/>
                </a:solidFill>
                <a:ea typeface="+mj-ea"/>
                <a:cs typeface="Calibri" pitchFamily="34" charset="0"/>
              </a:rPr>
              <a:t>Our Customized Approach</a:t>
            </a:r>
            <a:endPar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Calibri" pitchFamily="34" charset="0"/>
            </a:endParaRPr>
          </a:p>
        </p:txBody>
      </p:sp>
      <p:sp>
        <p:nvSpPr>
          <p:cNvPr id="24" name="TextBox 23"/>
          <p:cNvSpPr txBox="1"/>
          <p:nvPr/>
        </p:nvSpPr>
        <p:spPr>
          <a:xfrm>
            <a:off x="685800" y="381000"/>
            <a:ext cx="1676400" cy="1015663"/>
          </a:xfrm>
          <a:prstGeom prst="rect">
            <a:avLst/>
          </a:prstGeom>
          <a:noFill/>
        </p:spPr>
        <p:txBody>
          <a:bodyPr wrap="square" rtlCol="0">
            <a:spAutoFit/>
          </a:bodyPr>
          <a:lstStyle/>
          <a:p>
            <a:r>
              <a:rPr lang="en-US" sz="6000" dirty="0" smtClean="0">
                <a:solidFill>
                  <a:schemeClr val="bg1"/>
                </a:solidFill>
              </a:rPr>
              <a:t>3</a:t>
            </a:r>
            <a:endParaRPr lang="en-US" sz="6000" dirty="0">
              <a:solidFill>
                <a:schemeClr val="bg1"/>
              </a:solidFill>
            </a:endParaRPr>
          </a:p>
        </p:txBody>
      </p:sp>
      <p:graphicFrame>
        <p:nvGraphicFramePr>
          <p:cNvPr id="19" name="Table 18"/>
          <p:cNvGraphicFramePr>
            <a:graphicFrameLocks noGrp="1"/>
          </p:cNvGraphicFramePr>
          <p:nvPr/>
        </p:nvGraphicFramePr>
        <p:xfrm>
          <a:off x="304800" y="4876800"/>
          <a:ext cx="6248400" cy="3383280"/>
        </p:xfrm>
        <a:graphic>
          <a:graphicData uri="http://schemas.openxmlformats.org/drawingml/2006/table">
            <a:tbl>
              <a:tblPr firstRow="1" bandRow="1">
                <a:effectLst/>
                <a:tableStyleId>{5C22544A-7EE6-4342-B048-85BDC9FD1C3A}</a:tableStyleId>
              </a:tblPr>
              <a:tblGrid>
                <a:gridCol w="1295400"/>
                <a:gridCol w="4953000"/>
              </a:tblGrid>
              <a:tr h="1463040">
                <a:tc>
                  <a:txBody>
                    <a:bodyPr/>
                    <a:lstStyle/>
                    <a:p>
                      <a:r>
                        <a:rPr lang="en-US" sz="1400" dirty="0" smtClean="0">
                          <a:solidFill>
                            <a:schemeClr val="tx1"/>
                          </a:solidFill>
                          <a:latin typeface="Calibri" pitchFamily="34" charset="0"/>
                        </a:rPr>
                        <a:t>Understanding</a:t>
                      </a:r>
                      <a:r>
                        <a:rPr lang="en-US" sz="1400" baseline="0" dirty="0" smtClean="0">
                          <a:solidFill>
                            <a:schemeClr val="tx1"/>
                          </a:solidFill>
                          <a:latin typeface="Calibri" pitchFamily="34" charset="0"/>
                        </a:rPr>
                        <a:t> business context</a:t>
                      </a:r>
                      <a:endParaRPr lang="en-IN" sz="1400" dirty="0">
                        <a:solidFill>
                          <a:schemeClr val="tx1"/>
                        </a:solidFill>
                        <a:latin typeface="Calibri" pitchFamily="34" charset="0"/>
                      </a:endParaRPr>
                    </a:p>
                  </a:txBody>
                  <a:tcPr>
                    <a:solidFill>
                      <a:schemeClr val="tx2">
                        <a:lumMod val="50000"/>
                        <a:lumOff val="50000"/>
                      </a:schemeClr>
                    </a:solidFill>
                  </a:tcPr>
                </a:tc>
                <a:tc>
                  <a:txBody>
                    <a:bodyPr/>
                    <a:lstStyle/>
                    <a:p>
                      <a:pPr marL="177800" indent="-177800">
                        <a:buFont typeface="Arial" pitchFamily="34" charset="0"/>
                        <a:buChar char="•"/>
                      </a:pPr>
                      <a:r>
                        <a:rPr lang="en-US" sz="1400" b="0" baseline="0" dirty="0" smtClean="0">
                          <a:solidFill>
                            <a:schemeClr val="tx1"/>
                          </a:solidFill>
                          <a:latin typeface="Calibri" pitchFamily="34" charset="0"/>
                        </a:rPr>
                        <a:t>Understand the business objectives for the process  using COSO framework and understand how these link to the organization’s overall objectives.</a:t>
                      </a: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baseline="0" dirty="0" smtClean="0">
                          <a:solidFill>
                            <a:schemeClr val="tx1"/>
                          </a:solidFill>
                          <a:latin typeface="Calibri" pitchFamily="34" charset="0"/>
                        </a:rPr>
                        <a:t>Understand the organization structure , business processes, policies and processes, management reports, systems and data used, regulatory framework and overall environment</a:t>
                      </a: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dirty="0" smtClean="0">
                          <a:solidFill>
                            <a:schemeClr val="tx1"/>
                          </a:solidFill>
                          <a:latin typeface="Calibri" pitchFamily="34" charset="0"/>
                        </a:rPr>
                        <a:t>Conduct</a:t>
                      </a:r>
                      <a:r>
                        <a:rPr lang="en-US" sz="1400" b="0" baseline="0" dirty="0" smtClean="0">
                          <a:solidFill>
                            <a:schemeClr val="tx1"/>
                          </a:solidFill>
                          <a:latin typeface="Calibri" pitchFamily="34" charset="0"/>
                        </a:rPr>
                        <a:t> interviews with various senior stakeholders.</a:t>
                      </a:r>
                      <a:endParaRPr lang="en-IN" sz="1400" b="0" kern="1200" baseline="0" dirty="0" smtClean="0">
                        <a:solidFill>
                          <a:schemeClr val="tx1"/>
                        </a:solidFill>
                        <a:latin typeface="Calibri" pitchFamily="34" charset="0"/>
                        <a:ea typeface="+mn-ea"/>
                        <a:cs typeface="+mn-cs"/>
                      </a:endParaRPr>
                    </a:p>
                  </a:txBody>
                  <a:tcPr>
                    <a:solidFill>
                      <a:schemeClr val="bg1">
                        <a:lumMod val="75000"/>
                      </a:schemeClr>
                    </a:solidFill>
                  </a:tcPr>
                </a:tc>
              </a:tr>
              <a:tr h="1798320">
                <a:tc>
                  <a:txBody>
                    <a:bodyPr/>
                    <a:lstStyle/>
                    <a:p>
                      <a:r>
                        <a:rPr lang="en-US" sz="1400" b="1" dirty="0" smtClean="0">
                          <a:solidFill>
                            <a:schemeClr val="tx1"/>
                          </a:solidFill>
                          <a:latin typeface="Calibri" pitchFamily="34" charset="0"/>
                        </a:rPr>
                        <a:t>Understanding</a:t>
                      </a:r>
                      <a:r>
                        <a:rPr lang="en-US" sz="1400" b="1" baseline="0" dirty="0" smtClean="0">
                          <a:solidFill>
                            <a:schemeClr val="tx1"/>
                          </a:solidFill>
                          <a:latin typeface="Calibri" pitchFamily="34" charset="0"/>
                        </a:rPr>
                        <a:t> current state As Is</a:t>
                      </a:r>
                      <a:endParaRPr lang="en-IN" sz="1400" b="1" dirty="0">
                        <a:solidFill>
                          <a:schemeClr val="tx1"/>
                        </a:solidFill>
                        <a:latin typeface="Calibri" pitchFamily="34" charset="0"/>
                      </a:endParaRPr>
                    </a:p>
                  </a:txBody>
                  <a:tcPr>
                    <a:solidFill>
                      <a:schemeClr val="accent4">
                        <a:lumMod val="50000"/>
                        <a:lumOff val="50000"/>
                      </a:schemeClr>
                    </a:solidFill>
                  </a:tcPr>
                </a:tc>
                <a:tc>
                  <a:txBody>
                    <a:bodyPr/>
                    <a:lstStyle/>
                    <a:p>
                      <a:pPr marL="177800" indent="-177800">
                        <a:buFont typeface="Arial" pitchFamily="34" charset="0"/>
                        <a:buChar char="•"/>
                      </a:pPr>
                      <a:r>
                        <a:rPr lang="en-US" sz="1400" b="0" baseline="0" dirty="0" smtClean="0">
                          <a:solidFill>
                            <a:schemeClr val="tx1"/>
                          </a:solidFill>
                          <a:latin typeface="Calibri" pitchFamily="34" charset="0"/>
                        </a:rPr>
                        <a:t>Understand operations of the Company. Obtain an understanding of the existing process</a:t>
                      </a:r>
                    </a:p>
                    <a:p>
                      <a:pPr marL="177800" indent="-177800">
                        <a:buFont typeface="Arial" pitchFamily="34" charset="0"/>
                        <a:buChar char="•"/>
                      </a:pPr>
                      <a:r>
                        <a:rPr lang="en-US" sz="1400" b="0" baseline="0" dirty="0" smtClean="0">
                          <a:solidFill>
                            <a:schemeClr val="tx1"/>
                          </a:solidFill>
                          <a:latin typeface="Calibri" pitchFamily="34" charset="0"/>
                        </a:rPr>
                        <a:t>Conduct interviews with the process owners to understand As-is processes</a:t>
                      </a:r>
                    </a:p>
                    <a:p>
                      <a:pPr marL="177800" indent="-177800">
                        <a:buFont typeface="Arial" pitchFamily="34" charset="0"/>
                        <a:buChar char="•"/>
                      </a:pPr>
                      <a:r>
                        <a:rPr lang="en-US" sz="1400" b="0" baseline="0" dirty="0" smtClean="0">
                          <a:solidFill>
                            <a:schemeClr val="tx1"/>
                          </a:solidFill>
                          <a:latin typeface="Calibri" pitchFamily="34" charset="0"/>
                        </a:rPr>
                        <a:t>Identify key concern areas based on discussion with the process owners and management</a:t>
                      </a:r>
                    </a:p>
                    <a:p>
                      <a:pPr marL="177800" indent="-177800">
                        <a:buFont typeface="Arial" pitchFamily="34" charset="0"/>
                        <a:buChar char="•"/>
                      </a:pPr>
                      <a:r>
                        <a:rPr lang="en-US" sz="1400" b="0" baseline="0" dirty="0" smtClean="0">
                          <a:solidFill>
                            <a:schemeClr val="tx1"/>
                          </a:solidFill>
                          <a:latin typeface="Calibri" pitchFamily="34" charset="0"/>
                        </a:rPr>
                        <a:t>Document the process and validate understanding </a:t>
                      </a:r>
                    </a:p>
                    <a:p>
                      <a:pPr marL="177800" indent="-177800">
                        <a:buFont typeface="Arial" pitchFamily="34" charset="0"/>
                        <a:buChar char="•"/>
                      </a:pPr>
                      <a:r>
                        <a:rPr lang="en-US" sz="1400" b="0" baseline="0" dirty="0" smtClean="0">
                          <a:solidFill>
                            <a:schemeClr val="tx1"/>
                          </a:solidFill>
                          <a:latin typeface="Calibri" pitchFamily="34" charset="0"/>
                        </a:rPr>
                        <a:t>Prepare audit work programs for all the areas</a:t>
                      </a:r>
                    </a:p>
                  </a:txBody>
                  <a:tcPr>
                    <a:solidFill>
                      <a:schemeClr val="bg1">
                        <a:lumMod val="85000"/>
                      </a:schemeClr>
                    </a:solidFill>
                  </a:tcPr>
                </a:tc>
              </a:tr>
            </a:tbl>
          </a:graphicData>
        </a:graphic>
      </p:graphicFrame>
      <p:cxnSp>
        <p:nvCxnSpPr>
          <p:cNvPr id="25" name="Straight Connector 24"/>
          <p:cNvCxnSpPr/>
          <p:nvPr/>
        </p:nvCxnSpPr>
        <p:spPr>
          <a:xfrm rot="5400000">
            <a:off x="-76200" y="3581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8382000"/>
            <a:ext cx="6858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4343399" y="6019800"/>
            <a:ext cx="47244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209799" y="6019800"/>
            <a:ext cx="47244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04800" y="3581400"/>
            <a:ext cx="6210300" cy="1169551"/>
          </a:xfrm>
          <a:prstGeom prst="rect">
            <a:avLst/>
          </a:prstGeom>
        </p:spPr>
        <p:txBody>
          <a:bodyPr wrap="square">
            <a:spAutoFit/>
          </a:bodyPr>
          <a:lstStyle/>
          <a:p>
            <a:pPr algn="just"/>
            <a:r>
              <a:rPr lang="en-IN" sz="1400" b="1" dirty="0" smtClean="0">
                <a:solidFill>
                  <a:srgbClr val="4D4D4D"/>
                </a:solidFill>
              </a:rPr>
              <a:t>Acquisory provides  independent, objective assurance and consulting activity designed to add value and improve an organization's operations. It helps an organization accomplish its objectives by bringing a systematic, disciplined approach to evaluate and improve the effectiveness of </a:t>
            </a:r>
            <a:r>
              <a:rPr lang="en-IN" sz="1400" b="1" dirty="0" smtClean="0">
                <a:solidFill>
                  <a:srgbClr val="333333"/>
                </a:solidFill>
              </a:rPr>
              <a:t>risk management</a:t>
            </a:r>
            <a:r>
              <a:rPr lang="en-IN" sz="1400" b="1" dirty="0" smtClean="0">
                <a:solidFill>
                  <a:srgbClr val="4D4D4D"/>
                </a:solidFill>
              </a:rPr>
              <a:t>, control, and governance processes by :</a:t>
            </a:r>
          </a:p>
        </p:txBody>
      </p:sp>
      <p:graphicFrame>
        <p:nvGraphicFramePr>
          <p:cNvPr id="30" name="Diagram 29"/>
          <p:cNvGraphicFramePr/>
          <p:nvPr/>
        </p:nvGraphicFramePr>
        <p:xfrm>
          <a:off x="152400" y="1447800"/>
          <a:ext cx="67056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Rectangle 30"/>
          <p:cNvSpPr/>
          <p:nvPr/>
        </p:nvSpPr>
        <p:spPr>
          <a:xfrm>
            <a:off x="76200" y="1905000"/>
            <a:ext cx="1752600" cy="1371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p:cNvCxnSpPr/>
          <p:nvPr/>
        </p:nvCxnSpPr>
        <p:spPr>
          <a:xfrm rot="5400000">
            <a:off x="-76200" y="3657600"/>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0"/>
          </p:nvPr>
        </p:nvSpPr>
        <p:spPr/>
        <p:txBody>
          <a:bodyPr/>
          <a:lstStyle/>
          <a:p>
            <a:pPr>
              <a:defRPr/>
            </a:pPr>
            <a:fld id="{FBE33F19-535F-47AB-90A9-D3283FDB42AD}"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11508</TotalTime>
  <Words>2323</Words>
  <Application>Microsoft Office PowerPoint</Application>
  <PresentationFormat>On-screen Show (4:3)</PresentationFormat>
  <Paragraphs>447</Paragraphs>
  <Slides>20</Slides>
  <Notes>3</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20</vt:i4>
      </vt:variant>
    </vt:vector>
  </HeadingPairs>
  <TitlesOfParts>
    <vt:vector size="30" baseType="lpstr">
      <vt:lpstr>Arial</vt:lpstr>
      <vt:lpstr>Book Antiqua</vt:lpstr>
      <vt:lpstr>Calibri</vt:lpstr>
      <vt:lpstr>Mistral</vt:lpstr>
      <vt:lpstr>Times New Roman</vt:lpstr>
      <vt:lpstr>Wingdings</vt:lpstr>
      <vt:lpstr>Custom Design</vt:lpstr>
      <vt:lpstr>2_Default Design</vt:lpstr>
      <vt:lpstr>1_Custom Design</vt:lpstr>
      <vt:lpstr>Slide</vt:lpstr>
      <vt:lpstr>PowerPoint Presentation</vt:lpstr>
      <vt:lpstr>About the firm</vt:lpstr>
      <vt:lpstr>About the firm</vt:lpstr>
      <vt:lpstr>Our Services Offerings</vt:lpstr>
      <vt:lpstr>Our Operational  and Risk                                          Consulting Services</vt:lpstr>
      <vt:lpstr>Why Acquisory</vt:lpstr>
      <vt:lpstr>Understanding of Industry and  business</vt:lpstr>
      <vt:lpstr>Our Overall Approach</vt:lpstr>
      <vt:lpstr>PowerPoint Presentation</vt:lpstr>
      <vt:lpstr>PowerPoint Presentation</vt:lpstr>
      <vt:lpstr>PowerPoint Presentation</vt:lpstr>
      <vt:lpstr>PowerPoint Presentation</vt:lpstr>
      <vt:lpstr>Sample Deliverables</vt:lpstr>
      <vt:lpstr>PowerPoint Presentation</vt:lpstr>
      <vt:lpstr>PowerPoint Presentation</vt:lpstr>
      <vt:lpstr>PowerPoint Presentation</vt:lpstr>
      <vt:lpstr>Illustrative team structure</vt:lpstr>
      <vt:lpstr>PowerPoint Presentation</vt:lpstr>
      <vt:lpstr>PowerPoint Presentation</vt:lpstr>
      <vt:lpstr>PowerPoint Presentation</vt:lpstr>
    </vt:vector>
  </TitlesOfParts>
  <Company>Robert Half International,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suasin01</dc:creator>
  <cp:lastModifiedBy>charul</cp:lastModifiedBy>
  <cp:revision>607</cp:revision>
  <dcterms:created xsi:type="dcterms:W3CDTF">2008-12-09T11:17:30Z</dcterms:created>
  <dcterms:modified xsi:type="dcterms:W3CDTF">2014-09-22T12:23:12Z</dcterms:modified>
</cp:coreProperties>
</file>